
<file path=[Content_Types].xml><?xml version="1.0" encoding="utf-8"?>
<Types xmlns="http://schemas.openxmlformats.org/package/2006/content-types">
  <Default Extension="png" ContentType="image/png"/>
  <Default Extension="jpeg" ContentType="image/jpeg"/>
  <Default Extension="wma" ContentType="audio/x-ms-wma"/>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8.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1.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12.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13.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14.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9"/>
  </p:notesMasterIdLst>
  <p:sldIdLst>
    <p:sldId id="256" r:id="rId3"/>
    <p:sldId id="258" r:id="rId4"/>
    <p:sldId id="257" r:id="rId5"/>
    <p:sldId id="259" r:id="rId6"/>
    <p:sldId id="260" r:id="rId7"/>
    <p:sldId id="262" r:id="rId8"/>
    <p:sldId id="263" r:id="rId9"/>
    <p:sldId id="278" r:id="rId10"/>
    <p:sldId id="279" r:id="rId11"/>
    <p:sldId id="280" r:id="rId12"/>
    <p:sldId id="281" r:id="rId13"/>
    <p:sldId id="282" r:id="rId14"/>
    <p:sldId id="283" r:id="rId15"/>
    <p:sldId id="284" r:id="rId16"/>
    <p:sldId id="285" r:id="rId17"/>
    <p:sldId id="286"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F6BAAE1-D217-4652-82E2-15ED3B0A70CB}">
          <p14:sldIdLst>
            <p14:sldId id="256"/>
            <p14:sldId id="258"/>
            <p14:sldId id="257"/>
            <p14:sldId id="259"/>
            <p14:sldId id="260"/>
            <p14:sldId id="262"/>
            <p14:sldId id="263"/>
          </p14:sldIdLst>
        </p14:section>
        <p14:section name="Untitled Section" id="{915C0EAD-4DFA-4508-8445-280EC03FD2E9}">
          <p14:sldIdLst>
            <p14:sldId id="278"/>
            <p14:sldId id="279"/>
            <p14:sldId id="280"/>
            <p14:sldId id="281"/>
            <p14:sldId id="282"/>
            <p14:sldId id="283"/>
            <p14:sldId id="284"/>
            <p14:sldId id="285"/>
            <p14:sldId id="28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556" autoAdjust="0"/>
  </p:normalViewPr>
  <p:slideViewPr>
    <p:cSldViewPr>
      <p:cViewPr>
        <p:scale>
          <a:sx n="90" d="100"/>
          <a:sy n="90" d="100"/>
        </p:scale>
        <p:origin x="-576"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28F820-F761-4151-8343-0425DCC5E810}" type="datetimeFigureOut">
              <a:rPr lang="en-US" smtClean="0"/>
              <a:t>3/28/2016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6B92C9-E76E-4610-9BCF-46B535836480}" type="slidenum">
              <a:rPr lang="en-US" smtClean="0"/>
              <a:t>‹#›</a:t>
            </a:fld>
            <a:endParaRPr lang="en-US"/>
          </a:p>
        </p:txBody>
      </p:sp>
    </p:spTree>
    <p:extLst>
      <p:ext uri="{BB962C8B-B14F-4D97-AF65-F5344CB8AC3E}">
        <p14:creationId xmlns:p14="http://schemas.microsoft.com/office/powerpoint/2010/main" val="3532898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HomeworkAlabama.org </a:t>
            </a:r>
            <a:r>
              <a:rPr lang="en-US" baseline="0" dirty="0" smtClean="0"/>
              <a:t>is an online tutoring and homework help service where student connect to an expert tutor for a real-time learning session. Tutors support students with difficult homework problems, writing assignments, test preparation and concept reviews in the core subjects of math, science, social studies, English, writing, Spanish as a foreign language and college entrance exams. They cover all levels from Kindergarten through intro-level college including </a:t>
            </a:r>
            <a:r>
              <a:rPr lang="en-US" baseline="0" dirty="0" smtClean="0"/>
              <a:t>Advanced Placement levels. </a:t>
            </a:r>
            <a:r>
              <a:rPr lang="en-US" baseline="0" dirty="0" smtClean="0"/>
              <a:t>The </a:t>
            </a:r>
            <a:r>
              <a:rPr lang="en-US" i="1" baseline="0" dirty="0" err="1" smtClean="0"/>
              <a:t>En</a:t>
            </a:r>
            <a:r>
              <a:rPr lang="en-US" i="1" baseline="0" dirty="0" smtClean="0"/>
              <a:t> </a:t>
            </a:r>
            <a:r>
              <a:rPr lang="en-US" i="1" baseline="0" dirty="0" err="1" smtClean="0"/>
              <a:t>Espanol</a:t>
            </a:r>
            <a:r>
              <a:rPr lang="en-US" i="1" baseline="0" dirty="0" smtClean="0"/>
              <a:t> </a:t>
            </a:r>
            <a:r>
              <a:rPr lang="en-US" baseline="0" dirty="0" smtClean="0"/>
              <a:t>service which is included with our standard program includes bilingual Spanish speaking tutors for all subjects in math, science and social studies which is especially helpful to parents who only speak Spanish. Tutors are online and </a:t>
            </a:r>
            <a:r>
              <a:rPr lang="en-US" baseline="0" dirty="0" err="1" smtClean="0"/>
              <a:t>availble</a:t>
            </a:r>
            <a:r>
              <a:rPr lang="en-US" baseline="0" dirty="0" smtClean="0"/>
              <a:t>, no appointment needed, from </a:t>
            </a:r>
            <a:r>
              <a:rPr lang="en-US" baseline="0" dirty="0" smtClean="0"/>
              <a:t>3 </a:t>
            </a:r>
            <a:r>
              <a:rPr lang="en-US" baseline="0" dirty="0" smtClean="0"/>
              <a:t>pm to </a:t>
            </a:r>
            <a:r>
              <a:rPr lang="en-US" baseline="0" dirty="0" smtClean="0"/>
              <a:t>10 </a:t>
            </a:r>
            <a:r>
              <a:rPr lang="en-US" baseline="0" dirty="0" smtClean="0"/>
              <a:t>pm, seven days per week. The service is only closed on four major holidays.  There are also asynchronous features available such as a 24-hour writing review service and a robust </a:t>
            </a:r>
            <a:r>
              <a:rPr lang="en-US" baseline="0" dirty="0" err="1" smtClean="0"/>
              <a:t>SkillsCenter</a:t>
            </a:r>
            <a:r>
              <a:rPr lang="en-US" baseline="0" dirty="0" smtClean="0"/>
              <a:t> Resource Library with thousands of fully-vetted, online educational resources such as Khan Academy videos and customizable flash-cards.</a:t>
            </a:r>
            <a:endParaRPr lang="en-US" dirty="0"/>
          </a:p>
        </p:txBody>
      </p:sp>
      <p:sp>
        <p:nvSpPr>
          <p:cNvPr id="4" name="Slide Number Placeholder 3"/>
          <p:cNvSpPr>
            <a:spLocks noGrp="1"/>
          </p:cNvSpPr>
          <p:nvPr>
            <p:ph type="sldNum" sz="quarter" idx="10"/>
          </p:nvPr>
        </p:nvSpPr>
        <p:spPr/>
        <p:txBody>
          <a:bodyPr/>
          <a:lstStyle/>
          <a:p>
            <a:fld id="{28EB8ECB-4AF5-4407-AFBA-EA2B688EFBB4}" type="slidenum">
              <a:rPr lang="en-US" smtClean="0"/>
              <a:pPr/>
              <a:t>2</a:t>
            </a:fld>
            <a:endParaRPr lang="en-US"/>
          </a:p>
        </p:txBody>
      </p:sp>
    </p:spTree>
    <p:extLst>
      <p:ext uri="{BB962C8B-B14F-4D97-AF65-F5344CB8AC3E}">
        <p14:creationId xmlns:p14="http://schemas.microsoft.com/office/powerpoint/2010/main" val="6511058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Let’s take a look at the online classroom. From the Get a Tutor! tab on our portal, answer a few short questions about the help you need.  Then click Get a Tutor!</a:t>
            </a:r>
            <a:endParaRPr lang="en-US" dirty="0"/>
          </a:p>
        </p:txBody>
      </p:sp>
      <p:sp>
        <p:nvSpPr>
          <p:cNvPr id="4" name="Slide Number Placeholder 3"/>
          <p:cNvSpPr>
            <a:spLocks noGrp="1"/>
          </p:cNvSpPr>
          <p:nvPr>
            <p:ph type="sldNum" sz="quarter" idx="10"/>
          </p:nvPr>
        </p:nvSpPr>
        <p:spPr/>
        <p:txBody>
          <a:bodyPr/>
          <a:lstStyle/>
          <a:p>
            <a:fld id="{520038AA-82B0-4909-9A28-C69A7F46D5D6}" type="slidenum">
              <a:rPr lang="en-US" smtClean="0"/>
              <a:t>11</a:t>
            </a:fld>
            <a:endParaRPr lang="en-US" dirty="0"/>
          </a:p>
        </p:txBody>
      </p:sp>
    </p:spTree>
    <p:extLst>
      <p:ext uri="{BB962C8B-B14F-4D97-AF65-F5344CB8AC3E}">
        <p14:creationId xmlns:p14="http://schemas.microsoft.com/office/powerpoint/2010/main" val="2155810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the classroom opens, you’ll be connected to a tutor</a:t>
            </a:r>
            <a:r>
              <a:rPr lang="en-US" baseline="0" dirty="0" smtClean="0"/>
              <a:t>. Chat back and forth with your tutor in our chat box.  Use the whiteboard to draw out your problem, create an outline or post a picture of your assignment. You can even turn the whiteboard into graph paper if needed.  </a:t>
            </a:r>
            <a:endParaRPr lang="en-US" dirty="0"/>
          </a:p>
        </p:txBody>
      </p:sp>
      <p:sp>
        <p:nvSpPr>
          <p:cNvPr id="4" name="Slide Number Placeholder 3"/>
          <p:cNvSpPr>
            <a:spLocks noGrp="1"/>
          </p:cNvSpPr>
          <p:nvPr>
            <p:ph type="sldNum" sz="quarter" idx="10"/>
          </p:nvPr>
        </p:nvSpPr>
        <p:spPr/>
        <p:txBody>
          <a:bodyPr/>
          <a:lstStyle/>
          <a:p>
            <a:fld id="{520038AA-82B0-4909-9A28-C69A7F46D5D6}" type="slidenum">
              <a:rPr lang="en-US" smtClean="0"/>
              <a:t>12</a:t>
            </a:fld>
            <a:endParaRPr lang="en-US" dirty="0"/>
          </a:p>
        </p:txBody>
      </p:sp>
    </p:spTree>
    <p:extLst>
      <p:ext uri="{BB962C8B-B14F-4D97-AF65-F5344CB8AC3E}">
        <p14:creationId xmlns:p14="http://schemas.microsoft.com/office/powerpoint/2010/main" val="24695528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an</a:t>
            </a:r>
            <a:r>
              <a:rPr lang="en-US" baseline="0" dirty="0" smtClean="0"/>
              <a:t> essay or book report for the tutor to review? Upload it in the classroom to view with the tutor. The tutor will highlight areas of the document that need attention, discuss these with you and help with corrections. </a:t>
            </a:r>
            <a:endParaRPr lang="en-US" dirty="0"/>
          </a:p>
        </p:txBody>
      </p:sp>
      <p:sp>
        <p:nvSpPr>
          <p:cNvPr id="4" name="Slide Number Placeholder 3"/>
          <p:cNvSpPr>
            <a:spLocks noGrp="1"/>
          </p:cNvSpPr>
          <p:nvPr>
            <p:ph type="sldNum" sz="quarter" idx="10"/>
          </p:nvPr>
        </p:nvSpPr>
        <p:spPr/>
        <p:txBody>
          <a:bodyPr/>
          <a:lstStyle/>
          <a:p>
            <a:fld id="{520038AA-82B0-4909-9A28-C69A7F46D5D6}" type="slidenum">
              <a:rPr lang="en-US" smtClean="0"/>
              <a:t>13</a:t>
            </a:fld>
            <a:endParaRPr lang="en-US" dirty="0"/>
          </a:p>
        </p:txBody>
      </p:sp>
    </p:spTree>
    <p:extLst>
      <p:ext uri="{BB962C8B-B14F-4D97-AF65-F5344CB8AC3E}">
        <p14:creationId xmlns:p14="http://schemas.microsoft.com/office/powerpoint/2010/main" val="20164571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the end of every session, please tell us how we did!  We use the surveys</a:t>
            </a:r>
            <a:r>
              <a:rPr lang="en-US" baseline="0" dirty="0" smtClean="0"/>
              <a:t> to reward our tutors and to improve our service</a:t>
            </a:r>
            <a:r>
              <a:rPr lang="en-US" baseline="0" dirty="0"/>
              <a:t>.</a:t>
            </a:r>
            <a:endParaRPr lang="en-US" baseline="0" dirty="0" smtClean="0"/>
          </a:p>
        </p:txBody>
      </p:sp>
      <p:sp>
        <p:nvSpPr>
          <p:cNvPr id="4" name="Slide Number Placeholder 3"/>
          <p:cNvSpPr>
            <a:spLocks noGrp="1"/>
          </p:cNvSpPr>
          <p:nvPr>
            <p:ph type="sldNum" sz="quarter" idx="10"/>
          </p:nvPr>
        </p:nvSpPr>
        <p:spPr/>
        <p:txBody>
          <a:bodyPr/>
          <a:lstStyle/>
          <a:p>
            <a:fld id="{520038AA-82B0-4909-9A28-C69A7F46D5D6}" type="slidenum">
              <a:rPr lang="en-US" smtClean="0"/>
              <a:t>14</a:t>
            </a:fld>
            <a:endParaRPr lang="en-US" dirty="0"/>
          </a:p>
        </p:txBody>
      </p:sp>
    </p:spTree>
    <p:extLst>
      <p:ext uri="{BB962C8B-B14F-4D97-AF65-F5344CB8AC3E}">
        <p14:creationId xmlns:p14="http://schemas.microsoft.com/office/powerpoint/2010/main" val="24991340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a:t>
            </a:r>
            <a:r>
              <a:rPr lang="en-US" baseline="0" dirty="0" smtClean="0"/>
              <a:t> you complete the end of session survey, you will have the option to share, print or review your session.</a:t>
            </a:r>
            <a:endParaRPr lang="en-US" dirty="0"/>
          </a:p>
        </p:txBody>
      </p:sp>
      <p:sp>
        <p:nvSpPr>
          <p:cNvPr id="4" name="Slide Number Placeholder 3"/>
          <p:cNvSpPr>
            <a:spLocks noGrp="1"/>
          </p:cNvSpPr>
          <p:nvPr>
            <p:ph type="sldNum" sz="quarter" idx="10"/>
          </p:nvPr>
        </p:nvSpPr>
        <p:spPr/>
        <p:txBody>
          <a:bodyPr/>
          <a:lstStyle/>
          <a:p>
            <a:fld id="{520038AA-82B0-4909-9A28-C69A7F46D5D6}" type="slidenum">
              <a:rPr lang="en-US" smtClean="0"/>
              <a:t>15</a:t>
            </a:fld>
            <a:endParaRPr lang="en-US" dirty="0"/>
          </a:p>
        </p:txBody>
      </p:sp>
    </p:spTree>
    <p:extLst>
      <p:ext uri="{BB962C8B-B14F-4D97-AF65-F5344CB8AC3E}">
        <p14:creationId xmlns:p14="http://schemas.microsoft.com/office/powerpoint/2010/main" val="13767514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Get started today at tutoring.mdpls.org.  Contact the Miami-Dade Public Library System for more information.</a:t>
            </a:r>
            <a:endParaRPr lang="en-US" dirty="0"/>
          </a:p>
        </p:txBody>
      </p:sp>
      <p:sp>
        <p:nvSpPr>
          <p:cNvPr id="4" name="Slide Number Placeholder 3"/>
          <p:cNvSpPr>
            <a:spLocks noGrp="1"/>
          </p:cNvSpPr>
          <p:nvPr>
            <p:ph type="sldNum" sz="quarter" idx="10"/>
          </p:nvPr>
        </p:nvSpPr>
        <p:spPr/>
        <p:txBody>
          <a:bodyPr/>
          <a:lstStyle/>
          <a:p>
            <a:fld id="{9ADEB575-DA1C-4AF4-BA72-8FFB26487CA0}" type="slidenum">
              <a:rPr lang="en-US" smtClean="0"/>
              <a:t>16</a:t>
            </a:fld>
            <a:endParaRPr lang="en-US" dirty="0"/>
          </a:p>
        </p:txBody>
      </p:sp>
    </p:spTree>
    <p:extLst>
      <p:ext uri="{BB962C8B-B14F-4D97-AF65-F5344CB8AC3E}">
        <p14:creationId xmlns:p14="http://schemas.microsoft.com/office/powerpoint/2010/main" val="113264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Alabama Public Library Service has partnered with Tutor.com since 2004 to provide this HomeworkAlabama.org</a:t>
            </a:r>
            <a:r>
              <a:rPr lang="en-US" baseline="0" dirty="0" smtClean="0"/>
              <a:t>. </a:t>
            </a:r>
            <a:r>
              <a:rPr lang="en-US" dirty="0" smtClean="0"/>
              <a:t>Tutor.com </a:t>
            </a:r>
            <a:r>
              <a:rPr lang="en-US" dirty="0" smtClean="0"/>
              <a:t>is a trusted partner in education and has been for over 15 years. </a:t>
            </a:r>
            <a:r>
              <a:rPr lang="en-US" dirty="0" smtClean="0"/>
              <a:t>They </a:t>
            </a:r>
            <a:r>
              <a:rPr lang="en-US" dirty="0" smtClean="0"/>
              <a:t>have served over 13 million sessions and have a satisfaction rating of over 95%!  Over 90% of student users report that the service has helped them improve their grades and give them confidence in the classroom.  The Tutor.com team of over 3,100 expert tutors provides online tutoring through over 2,200 public libraries, K12 schools, colleges and universities and 5 statewide programs.  They also provide tutoring through the U.S. Department of Defense to all active duty and deployed military personnel and their families.  In addition to being recognized through strong client partnerships, Tutor.com has also received many awards and been recognized by organizations such as the American Association of School Administrators, Parent’s Choice, Homeschool.com</a:t>
            </a:r>
            <a:r>
              <a:rPr lang="en-US" baseline="0" dirty="0" smtClean="0"/>
              <a:t> and the Bill &amp; Melinda Gates Foundation.</a:t>
            </a:r>
            <a:endParaRPr lang="en-US" dirty="0" smtClean="0"/>
          </a:p>
          <a:p>
            <a:endParaRPr lang="en-US" dirty="0"/>
          </a:p>
        </p:txBody>
      </p:sp>
      <p:sp>
        <p:nvSpPr>
          <p:cNvPr id="4" name="Slide Number Placeholder 3"/>
          <p:cNvSpPr>
            <a:spLocks noGrp="1"/>
          </p:cNvSpPr>
          <p:nvPr>
            <p:ph type="sldNum" sz="quarter" idx="10"/>
          </p:nvPr>
        </p:nvSpPr>
        <p:spPr/>
        <p:txBody>
          <a:bodyPr/>
          <a:lstStyle/>
          <a:p>
            <a:fld id="{F86B92C9-E76E-4610-9BCF-46B535836480}" type="slidenum">
              <a:rPr lang="en-US" smtClean="0"/>
              <a:t>3</a:t>
            </a:fld>
            <a:endParaRPr lang="en-US"/>
          </a:p>
        </p:txBody>
      </p:sp>
    </p:spTree>
    <p:extLst>
      <p:ext uri="{BB962C8B-B14F-4D97-AF65-F5344CB8AC3E}">
        <p14:creationId xmlns:p14="http://schemas.microsoft.com/office/powerpoint/2010/main" val="708210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ensure the safety and sound educational experience for every student, all Tutor.com tutors are carefully screened and vetted.  Before ever connecting with a student, tutors must demonstrate their full understanding of the subject matter, ability to communicate effectively in an online learning environment and understanding of all Tutor.com methods, procedures and policies.  They all must also go through an extensive, third-party background check that includes a 7-year local, State and Federal background check, which is then repeated at least once </a:t>
            </a:r>
            <a:r>
              <a:rPr lang="en-US" baseline="0" dirty="0" smtClean="0"/>
              <a:t>a year</a:t>
            </a:r>
            <a:r>
              <a:rPr lang="en-US" dirty="0" smtClean="0"/>
              <a:t>.  </a:t>
            </a:r>
          </a:p>
        </p:txBody>
      </p:sp>
      <p:sp>
        <p:nvSpPr>
          <p:cNvPr id="4" name="Slide Number Placeholder 3"/>
          <p:cNvSpPr>
            <a:spLocks noGrp="1"/>
          </p:cNvSpPr>
          <p:nvPr>
            <p:ph type="sldNum" sz="quarter" idx="10"/>
          </p:nvPr>
        </p:nvSpPr>
        <p:spPr/>
        <p:txBody>
          <a:bodyPr/>
          <a:lstStyle/>
          <a:p>
            <a:fld id="{F86B92C9-E76E-4610-9BCF-46B535836480}" type="slidenum">
              <a:rPr lang="en-US" smtClean="0"/>
              <a:t>4</a:t>
            </a:fld>
            <a:endParaRPr lang="en-US"/>
          </a:p>
        </p:txBody>
      </p:sp>
    </p:spTree>
    <p:extLst>
      <p:ext uri="{BB962C8B-B14F-4D97-AF65-F5344CB8AC3E}">
        <p14:creationId xmlns:p14="http://schemas.microsoft.com/office/powerpoint/2010/main" val="19984766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Ken F. is a great example of one of the tutors with whom your students may connect.  Ken graduated from both Harvard and Princeton, has a PhD in physics and has been very active in his profession.  He is also a retired teacher of both high school and college physics.  Before settling down to retired life, he used to pilot small planes and gliders.  Now, he spends his days writing books about flying and physics and tutoring math and physics students online.  Students rate nearly all of Ken’s sessions 5 out of 5 and he’s just one of over 3,100 tutors with whom your student could connect.  Visit tutor.com/our-tutors to see more tutor profiles.</a:t>
            </a:r>
          </a:p>
          <a:p>
            <a:endParaRPr lang="en-US" dirty="0"/>
          </a:p>
        </p:txBody>
      </p:sp>
      <p:sp>
        <p:nvSpPr>
          <p:cNvPr id="4" name="Slide Number Placeholder 3"/>
          <p:cNvSpPr>
            <a:spLocks noGrp="1"/>
          </p:cNvSpPr>
          <p:nvPr>
            <p:ph type="sldNum" sz="quarter" idx="10"/>
          </p:nvPr>
        </p:nvSpPr>
        <p:spPr/>
        <p:txBody>
          <a:bodyPr/>
          <a:lstStyle/>
          <a:p>
            <a:fld id="{F86B92C9-E76E-4610-9BCF-46B535836480}" type="slidenum">
              <a:rPr lang="en-US" smtClean="0"/>
              <a:t>5</a:t>
            </a:fld>
            <a:endParaRPr lang="en-US"/>
          </a:p>
        </p:txBody>
      </p:sp>
    </p:spTree>
    <p:extLst>
      <p:ext uri="{BB962C8B-B14F-4D97-AF65-F5344CB8AC3E}">
        <p14:creationId xmlns:p14="http://schemas.microsoft.com/office/powerpoint/2010/main" val="19984766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HomeworkAlabama.org </a:t>
            </a:r>
            <a:r>
              <a:rPr lang="en-US" baseline="0" dirty="0" smtClean="0"/>
              <a:t>is not an answering service that students can use to get a quick or easy “A.”  The tutors use time-tested and scientifically researched pedagogy that has been proven effective through third-party researchers in multiple studies. The six core principles are used to individualize every session to the student’s needs and provide an educationally sound environment.  The first principle, “Build off of the student’s foundation” explains why our tutors start each session with questions such as “Do you know where to start” or “Can you tell me what this means?”  The tutors gage the student’s current level of knowledge so they can connect the new material to something the student already knows. If she’s learning how to add fractions with different denominators, but doesn’t know what a denominator or even a fraction is, then the student does not have the necessary foundation upon which to build.  So our tutors start by helping the student fill in those knowledge gaps first. This ties into the second principle that </a:t>
            </a:r>
            <a:r>
              <a:rPr lang="en-US" u="sng" baseline="0" dirty="0" smtClean="0"/>
              <a:t>tutors provide instruction that is relevant to the student</a:t>
            </a:r>
            <a:r>
              <a:rPr lang="en-US" baseline="0" dirty="0" smtClean="0"/>
              <a:t>. This particular principle has become essential in the world of Common Core instruction. Students are learning new methods in math and going deeper into non-fiction reading analyses than ever before! Even with the Common Core standards, methods of teaching can vary between schools and even teachers, so the tutors work with each individual student to identify the learning goals and methods being used. For example, the tutors might ask “Do you have an example problem from your book or from class?” allowing her to address the student’s question in a way that will make sense when she gets back to class. Moving onto the third principle, </a:t>
            </a:r>
            <a:r>
              <a:rPr lang="en-US" u="sng" baseline="0" dirty="0" smtClean="0"/>
              <a:t>“Let the student think it through and do it</a:t>
            </a:r>
            <a:r>
              <a:rPr lang="en-US" baseline="0" dirty="0" smtClean="0"/>
              <a:t>.” We hear this all the time in the form of Practice makes Perfect, right?  Students need to be active participants in their learning and it’s not just the doing part, but also the thinking part. Tutor.com tutors keep the students engaged and thinking throughout the session. They don’t just tell them the steps to solve a problem. They ask them what the next step will be. If the student doesn’t know, then they prod with a leading question or offer a bit of instruction to help them understand. Throughout the entire session, the student is engaged and doing the work, thinking through the problem.  </a:t>
            </a:r>
          </a:p>
          <a:p>
            <a:r>
              <a:rPr lang="en-US" baseline="0" dirty="0" smtClean="0"/>
              <a:t>We all think differently, right?  We all learn differently, too, so </a:t>
            </a:r>
            <a:r>
              <a:rPr lang="en-US" baseline="0" dirty="0" smtClean="0"/>
              <a:t>our </a:t>
            </a:r>
            <a:r>
              <a:rPr lang="en-US" baseline="0" dirty="0" smtClean="0"/>
              <a:t>tutors have to follow the next principle that says, “present information in multiple formats.” The tutors must be prepared to present information in a variety of ways. It’s why we use both visual and auditory delivery models in presentations and instruction. The fact that I’m showing you something visually while also speaking about it helps your brain better absorb and retain the information. The tutors do the same thing by using </a:t>
            </a:r>
            <a:r>
              <a:rPr lang="en-US" i="1" baseline="0" dirty="0" smtClean="0"/>
              <a:t>multi-modal instruction</a:t>
            </a:r>
            <a:r>
              <a:rPr lang="en-US" baseline="0" dirty="0" smtClean="0"/>
              <a:t>, utilizing chat, whiteboard and sharing tools in our classroom. </a:t>
            </a:r>
          </a:p>
          <a:p>
            <a:r>
              <a:rPr lang="en-US" baseline="0" dirty="0" smtClean="0"/>
              <a:t>The last two principles go hand in hand. </a:t>
            </a:r>
            <a:r>
              <a:rPr lang="en-US" u="sng" baseline="0" dirty="0" smtClean="0"/>
              <a:t>Stress impedes learning and a lack of self-confidence impedes everything!</a:t>
            </a:r>
            <a:r>
              <a:rPr lang="en-US" u="none" baseline="0" dirty="0" smtClean="0"/>
              <a:t> A </a:t>
            </a:r>
            <a:r>
              <a:rPr lang="en-US" baseline="0" dirty="0" smtClean="0"/>
              <a:t>student that doesn’t think she can learn, won’t, so mindset in the Tutor.com classroom is crucial. If you are stressing out about the 20 things sitting on your desk that you know you need to complete before the end of the day, then you’re not hearing much of what I have to say. Stress builds up over time and can easily overwhelm a student instead of the student having to wait until their parents can help or wait until they get to school the next day, Tutor.com is available with no appointment needed at the times when most students are working on their homework or studying after school.  Also, the tutors are trained to set a positive tone. We all know that if a student doesn’t think she can succeed, she won’t try and if she never tries, she definitely won’t do it, so confidence and mind-set are crucial.  “It’s okay. We’ll do this together.” “Give it a try. I’ll help you.” “Great job!”  and smiley faces are all things you’ll see in our Tutor.com transcripts.</a:t>
            </a:r>
          </a:p>
          <a:p>
            <a:r>
              <a:rPr lang="en-US" baseline="0" dirty="0" smtClean="0"/>
              <a:t>These six core principles allow Tutor.com to individualize instruction and support for students that can be impossible in a large classroom setting. Students are able to not only complete their homework assignments, but also review the concepts so that they can come to class the next day ready to learn something new.</a:t>
            </a:r>
            <a:endParaRPr lang="en-US" dirty="0" smtClean="0"/>
          </a:p>
          <a:p>
            <a:endParaRPr lang="en-US" dirty="0"/>
          </a:p>
        </p:txBody>
      </p:sp>
      <p:sp>
        <p:nvSpPr>
          <p:cNvPr id="4" name="Slide Number Placeholder 3"/>
          <p:cNvSpPr>
            <a:spLocks noGrp="1"/>
          </p:cNvSpPr>
          <p:nvPr>
            <p:ph type="sldNum" sz="quarter" idx="10"/>
          </p:nvPr>
        </p:nvSpPr>
        <p:spPr/>
        <p:txBody>
          <a:bodyPr/>
          <a:lstStyle/>
          <a:p>
            <a:fld id="{F86B92C9-E76E-4610-9BCF-46B535836480}" type="slidenum">
              <a:rPr lang="en-US" smtClean="0"/>
              <a:t>6</a:t>
            </a:fld>
            <a:endParaRPr lang="en-US"/>
          </a:p>
        </p:txBody>
      </p:sp>
    </p:spTree>
    <p:extLst>
      <p:ext uri="{BB962C8B-B14F-4D97-AF65-F5344CB8AC3E}">
        <p14:creationId xmlns:p14="http://schemas.microsoft.com/office/powerpoint/2010/main" val="1432862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 simply go to www.HomeworkAlabama.org and click the “I am a student” button. If the student prefers a Spanish-speaking</a:t>
            </a:r>
            <a:r>
              <a:rPr lang="en-US" baseline="0" dirty="0" smtClean="0"/>
              <a:t> tutor to discuss math, science and social studies, they should click, “</a:t>
            </a:r>
            <a:r>
              <a:rPr lang="en-US" baseline="0" dirty="0" err="1" smtClean="0"/>
              <a:t>Hablo</a:t>
            </a:r>
            <a:r>
              <a:rPr lang="en-US" baseline="0" dirty="0" smtClean="0"/>
              <a:t> </a:t>
            </a:r>
            <a:r>
              <a:rPr lang="en-US" baseline="0" dirty="0" err="1" smtClean="0"/>
              <a:t>Espanol</a:t>
            </a:r>
            <a:r>
              <a:rPr lang="en-US" baseline="0" dirty="0" smtClean="0"/>
              <a:t>.”  Because Tutor.com also offers a special service to some military-affiliated students, if the student has an active duty or deployed parent, they should select, “I am military-</a:t>
            </a:r>
            <a:r>
              <a:rPr lang="en-US" baseline="0" dirty="0" err="1" smtClean="0"/>
              <a:t>affilitated</a:t>
            </a:r>
            <a:r>
              <a:rPr lang="en-US" baseline="0" dirty="0" smtClean="0"/>
              <a:t>” and check the eligibility requirements.</a:t>
            </a:r>
          </a:p>
          <a:p>
            <a:r>
              <a:rPr lang="en-US" baseline="0" dirty="0" smtClean="0"/>
              <a:t>In some small areas of Alabama, students may receive an error when they click, “I am a student” that says their IP address has not been approved for use with this service. If they receive this, please see the instructions on the bottom of the HomeworkAlabama.org main page.</a:t>
            </a:r>
          </a:p>
          <a:p>
            <a:r>
              <a:rPr lang="en-US" baseline="0" dirty="0" smtClean="0"/>
              <a:t>Let’s watch a short demonstration video of the service, now.</a:t>
            </a:r>
            <a:endParaRPr lang="en-US" dirty="0"/>
          </a:p>
        </p:txBody>
      </p:sp>
      <p:sp>
        <p:nvSpPr>
          <p:cNvPr id="4" name="Slide Number Placeholder 3"/>
          <p:cNvSpPr>
            <a:spLocks noGrp="1"/>
          </p:cNvSpPr>
          <p:nvPr>
            <p:ph type="sldNum" sz="quarter" idx="10"/>
          </p:nvPr>
        </p:nvSpPr>
        <p:spPr/>
        <p:txBody>
          <a:bodyPr/>
          <a:lstStyle/>
          <a:p>
            <a:fld id="{F86B92C9-E76E-4610-9BCF-46B535836480}" type="slidenum">
              <a:rPr lang="en-US" smtClean="0"/>
              <a:t>7</a:t>
            </a:fld>
            <a:endParaRPr lang="en-US"/>
          </a:p>
        </p:txBody>
      </p:sp>
    </p:spTree>
    <p:extLst>
      <p:ext uri="{BB962C8B-B14F-4D97-AF65-F5344CB8AC3E}">
        <p14:creationId xmlns:p14="http://schemas.microsoft.com/office/powerpoint/2010/main" val="23741550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rgbClr val="000000"/>
                </a:solidFill>
                <a:latin typeface="+mn-lt"/>
              </a:rPr>
              <a:t>Just go to HomeworkAlabama.org and choose your center. No library card number or password is needed, though you will have the option to create a free Tutor.com account.</a:t>
            </a:r>
            <a:endParaRPr lang="en-US" sz="1200" dirty="0">
              <a:solidFill>
                <a:srgbClr val="000000"/>
              </a:solidFill>
              <a:latin typeface="+mn-lt"/>
            </a:endParaRPr>
          </a:p>
        </p:txBody>
      </p:sp>
      <p:sp>
        <p:nvSpPr>
          <p:cNvPr id="4" name="Slide Number Placeholder 3"/>
          <p:cNvSpPr>
            <a:spLocks noGrp="1"/>
          </p:cNvSpPr>
          <p:nvPr>
            <p:ph type="sldNum" sz="quarter" idx="10"/>
          </p:nvPr>
        </p:nvSpPr>
        <p:spPr/>
        <p:txBody>
          <a:bodyPr/>
          <a:lstStyle/>
          <a:p>
            <a:fld id="{9ADEB575-DA1C-4AF4-BA72-8FFB26487CA0}" type="slidenum">
              <a:rPr lang="en-US" smtClean="0"/>
              <a:t>8</a:t>
            </a:fld>
            <a:endParaRPr lang="en-US" dirty="0"/>
          </a:p>
        </p:txBody>
      </p:sp>
    </p:spTree>
    <p:extLst>
      <p:ext uri="{BB962C8B-B14F-4D97-AF65-F5344CB8AC3E}">
        <p14:creationId xmlns:p14="http://schemas.microsoft.com/office/powerpoint/2010/main" val="3346867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Create an optional Tutor.com account to u</a:t>
            </a:r>
            <a:r>
              <a:rPr lang="en-US" baseline="0" dirty="0" smtClean="0"/>
              <a:t>nlock extra, personalized features.  Creating an account is safe and easy, but you may also select “No Thanks” and continue as a guest.</a:t>
            </a:r>
            <a:endParaRPr lang="en-US" dirty="0"/>
          </a:p>
        </p:txBody>
      </p:sp>
      <p:sp>
        <p:nvSpPr>
          <p:cNvPr id="4" name="Slide Number Placeholder 3"/>
          <p:cNvSpPr>
            <a:spLocks noGrp="1"/>
          </p:cNvSpPr>
          <p:nvPr>
            <p:ph type="sldNum" sz="quarter" idx="10"/>
          </p:nvPr>
        </p:nvSpPr>
        <p:spPr/>
        <p:txBody>
          <a:bodyPr/>
          <a:lstStyle/>
          <a:p>
            <a:fld id="{520038AA-82B0-4909-9A28-C69A7F46D5D6}" type="slidenum">
              <a:rPr lang="en-US" smtClean="0"/>
              <a:t>9</a:t>
            </a:fld>
            <a:endParaRPr lang="en-US" dirty="0"/>
          </a:p>
        </p:txBody>
      </p:sp>
    </p:spTree>
    <p:extLst>
      <p:ext uri="{BB962C8B-B14F-4D97-AF65-F5344CB8AC3E}">
        <p14:creationId xmlns:p14="http://schemas.microsoft.com/office/powerpoint/2010/main" val="37840282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have created an account, you will have many options after logging in. You can submit an essay for review, assess or practice your skills</a:t>
            </a:r>
            <a:r>
              <a:rPr lang="en-US" baseline="0" dirty="0" smtClean="0"/>
              <a:t> with quizzes, choose to connect with a favorite tutor or even review your previous work.</a:t>
            </a:r>
            <a:endParaRPr lang="en-US" dirty="0"/>
          </a:p>
        </p:txBody>
      </p:sp>
      <p:sp>
        <p:nvSpPr>
          <p:cNvPr id="4" name="Slide Number Placeholder 3"/>
          <p:cNvSpPr>
            <a:spLocks noGrp="1"/>
          </p:cNvSpPr>
          <p:nvPr>
            <p:ph type="sldNum" sz="quarter" idx="10"/>
          </p:nvPr>
        </p:nvSpPr>
        <p:spPr/>
        <p:txBody>
          <a:bodyPr/>
          <a:lstStyle/>
          <a:p>
            <a:fld id="{9ADEB575-DA1C-4AF4-BA72-8FFB26487CA0}" type="slidenum">
              <a:rPr lang="en-US" smtClean="0"/>
              <a:t>10</a:t>
            </a:fld>
            <a:endParaRPr lang="en-US" dirty="0"/>
          </a:p>
        </p:txBody>
      </p:sp>
    </p:spTree>
    <p:extLst>
      <p:ext uri="{BB962C8B-B14F-4D97-AF65-F5344CB8AC3E}">
        <p14:creationId xmlns:p14="http://schemas.microsoft.com/office/powerpoint/2010/main" val="41275314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3C80D23-DB2E-4589-952F-42FE04A1528B}" type="datetimeFigureOut">
              <a:rPr lang="en-US" smtClean="0"/>
              <a:t>3/28/2016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576C33-146A-4D4B-A971-EC59A9F955E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C80D23-DB2E-4589-952F-42FE04A1528B}" type="datetimeFigureOut">
              <a:rPr lang="en-US" smtClean="0"/>
              <a:t>3/28/2016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576C33-146A-4D4B-A971-EC59A9F955E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C80D23-DB2E-4589-952F-42FE04A1528B}" type="datetimeFigureOut">
              <a:rPr lang="en-US" smtClean="0"/>
              <a:t>3/28/2016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576C33-146A-4D4B-A971-EC59A9F955E5}"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3C80D23-DB2E-4589-952F-42FE04A1528B}" type="datetimeFigureOut">
              <a:rPr lang="en-US" smtClean="0"/>
              <a:t>3/28/2016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576C33-146A-4D4B-A971-EC59A9F955E5}" type="slidenum">
              <a:rPr lang="en-US" smtClean="0"/>
              <a:t>‹#›</a:t>
            </a:fld>
            <a:endParaRPr lang="en-US"/>
          </a:p>
        </p:txBody>
      </p:sp>
    </p:spTree>
    <p:extLst>
      <p:ext uri="{BB962C8B-B14F-4D97-AF65-F5344CB8AC3E}">
        <p14:creationId xmlns:p14="http://schemas.microsoft.com/office/powerpoint/2010/main" val="9136159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C80D23-DB2E-4589-952F-42FE04A1528B}" type="datetimeFigureOut">
              <a:rPr lang="en-US" smtClean="0"/>
              <a:t>3/28/2016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576C33-146A-4D4B-A971-EC59A9F955E5}" type="slidenum">
              <a:rPr lang="en-US" smtClean="0"/>
              <a:t>‹#›</a:t>
            </a:fld>
            <a:endParaRPr lang="en-US"/>
          </a:p>
        </p:txBody>
      </p:sp>
    </p:spTree>
    <p:extLst>
      <p:ext uri="{BB962C8B-B14F-4D97-AF65-F5344CB8AC3E}">
        <p14:creationId xmlns:p14="http://schemas.microsoft.com/office/powerpoint/2010/main" val="38058090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C80D23-DB2E-4589-952F-42FE04A1528B}" type="datetimeFigureOut">
              <a:rPr lang="en-US" smtClean="0"/>
              <a:t>3/28/2016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576C33-146A-4D4B-A971-EC59A9F955E5}" type="slidenum">
              <a:rPr lang="en-US" smtClean="0"/>
              <a:t>‹#›</a:t>
            </a:fld>
            <a:endParaRPr lang="en-US"/>
          </a:p>
        </p:txBody>
      </p:sp>
    </p:spTree>
    <p:extLst>
      <p:ext uri="{BB962C8B-B14F-4D97-AF65-F5344CB8AC3E}">
        <p14:creationId xmlns:p14="http://schemas.microsoft.com/office/powerpoint/2010/main" val="23518781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3C80D23-DB2E-4589-952F-42FE04A1528B}" type="datetimeFigureOut">
              <a:rPr lang="en-US" smtClean="0"/>
              <a:t>3/28/2016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576C33-146A-4D4B-A971-EC59A9F955E5}" type="slidenum">
              <a:rPr lang="en-US" smtClean="0"/>
              <a:t>‹#›</a:t>
            </a:fld>
            <a:endParaRPr lang="en-US"/>
          </a:p>
        </p:txBody>
      </p:sp>
    </p:spTree>
    <p:extLst>
      <p:ext uri="{BB962C8B-B14F-4D97-AF65-F5344CB8AC3E}">
        <p14:creationId xmlns:p14="http://schemas.microsoft.com/office/powerpoint/2010/main" val="5986383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3C80D23-DB2E-4589-952F-42FE04A1528B}" type="datetimeFigureOut">
              <a:rPr lang="en-US" smtClean="0"/>
              <a:t>3/28/2016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576C33-146A-4D4B-A971-EC59A9F955E5}" type="slidenum">
              <a:rPr lang="en-US" smtClean="0"/>
              <a:t>‹#›</a:t>
            </a:fld>
            <a:endParaRPr lang="en-US"/>
          </a:p>
        </p:txBody>
      </p:sp>
    </p:spTree>
    <p:extLst>
      <p:ext uri="{BB962C8B-B14F-4D97-AF65-F5344CB8AC3E}">
        <p14:creationId xmlns:p14="http://schemas.microsoft.com/office/powerpoint/2010/main" val="17442638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3C80D23-DB2E-4589-952F-42FE04A1528B}" type="datetimeFigureOut">
              <a:rPr lang="en-US" smtClean="0"/>
              <a:t>3/28/2016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576C33-146A-4D4B-A971-EC59A9F955E5}" type="slidenum">
              <a:rPr lang="en-US" smtClean="0"/>
              <a:t>‹#›</a:t>
            </a:fld>
            <a:endParaRPr lang="en-US"/>
          </a:p>
        </p:txBody>
      </p:sp>
    </p:spTree>
    <p:extLst>
      <p:ext uri="{BB962C8B-B14F-4D97-AF65-F5344CB8AC3E}">
        <p14:creationId xmlns:p14="http://schemas.microsoft.com/office/powerpoint/2010/main" val="8052774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C80D23-DB2E-4589-952F-42FE04A1528B}" type="datetimeFigureOut">
              <a:rPr lang="en-US" smtClean="0"/>
              <a:t>3/28/2016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576C33-146A-4D4B-A971-EC59A9F955E5}" type="slidenum">
              <a:rPr lang="en-US" smtClean="0"/>
              <a:t>‹#›</a:t>
            </a:fld>
            <a:endParaRPr lang="en-US"/>
          </a:p>
        </p:txBody>
      </p:sp>
    </p:spTree>
    <p:extLst>
      <p:ext uri="{BB962C8B-B14F-4D97-AF65-F5344CB8AC3E}">
        <p14:creationId xmlns:p14="http://schemas.microsoft.com/office/powerpoint/2010/main" val="1506401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C80D23-DB2E-4589-952F-42FE04A1528B}" type="datetimeFigureOut">
              <a:rPr lang="en-US" smtClean="0"/>
              <a:t>3/28/2016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576C33-146A-4D4B-A971-EC59A9F955E5}" type="slidenum">
              <a:rPr lang="en-US" smtClean="0"/>
              <a:t>‹#›</a:t>
            </a:fld>
            <a:endParaRPr lang="en-US"/>
          </a:p>
        </p:txBody>
      </p:sp>
    </p:spTree>
    <p:extLst>
      <p:ext uri="{BB962C8B-B14F-4D97-AF65-F5344CB8AC3E}">
        <p14:creationId xmlns:p14="http://schemas.microsoft.com/office/powerpoint/2010/main" val="1238487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3C80D23-DB2E-4589-952F-42FE04A1528B}" type="datetimeFigureOut">
              <a:rPr lang="en-US" smtClean="0"/>
              <a:t>3/28/2016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576C33-146A-4D4B-A971-EC59A9F955E5}"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C80D23-DB2E-4589-952F-42FE04A1528B}" type="datetimeFigureOut">
              <a:rPr lang="en-US" smtClean="0"/>
              <a:t>3/28/2016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576C33-146A-4D4B-A971-EC59A9F955E5}" type="slidenum">
              <a:rPr lang="en-US" smtClean="0"/>
              <a:t>‹#›</a:t>
            </a:fld>
            <a:endParaRPr lang="en-US"/>
          </a:p>
        </p:txBody>
      </p:sp>
    </p:spTree>
    <p:extLst>
      <p:ext uri="{BB962C8B-B14F-4D97-AF65-F5344CB8AC3E}">
        <p14:creationId xmlns:p14="http://schemas.microsoft.com/office/powerpoint/2010/main" val="42260777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C80D23-DB2E-4589-952F-42FE04A1528B}" type="datetimeFigureOut">
              <a:rPr lang="en-US" smtClean="0"/>
              <a:t>3/28/2016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576C33-146A-4D4B-A971-EC59A9F955E5}" type="slidenum">
              <a:rPr lang="en-US" smtClean="0"/>
              <a:t>‹#›</a:t>
            </a:fld>
            <a:endParaRPr lang="en-US"/>
          </a:p>
        </p:txBody>
      </p:sp>
    </p:spTree>
    <p:extLst>
      <p:ext uri="{BB962C8B-B14F-4D97-AF65-F5344CB8AC3E}">
        <p14:creationId xmlns:p14="http://schemas.microsoft.com/office/powerpoint/2010/main" val="765116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C80D23-DB2E-4589-952F-42FE04A1528B}" type="datetimeFigureOut">
              <a:rPr lang="en-US" smtClean="0"/>
              <a:t>3/28/2016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576C33-146A-4D4B-A971-EC59A9F955E5}" type="slidenum">
              <a:rPr lang="en-US" smtClean="0"/>
              <a:t>‹#›</a:t>
            </a:fld>
            <a:endParaRPr lang="en-US"/>
          </a:p>
        </p:txBody>
      </p:sp>
    </p:spTree>
    <p:extLst>
      <p:ext uri="{BB962C8B-B14F-4D97-AF65-F5344CB8AC3E}">
        <p14:creationId xmlns:p14="http://schemas.microsoft.com/office/powerpoint/2010/main" val="1366257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73C80D23-DB2E-4589-952F-42FE04A1528B}" type="datetimeFigureOut">
              <a:rPr lang="en-US" smtClean="0"/>
              <a:t>3/28/2016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576C33-146A-4D4B-A971-EC59A9F955E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3C80D23-DB2E-4589-952F-42FE04A1528B}" type="datetimeFigureOut">
              <a:rPr lang="en-US" smtClean="0"/>
              <a:t>3/28/2016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576C33-146A-4D4B-A971-EC59A9F955E5}"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3C80D23-DB2E-4589-952F-42FE04A1528B}" type="datetimeFigureOut">
              <a:rPr lang="en-US" smtClean="0"/>
              <a:t>3/28/2016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576C33-146A-4D4B-A971-EC59A9F955E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3C80D23-DB2E-4589-952F-42FE04A1528B}" type="datetimeFigureOut">
              <a:rPr lang="en-US" smtClean="0"/>
              <a:t>3/28/2016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576C33-146A-4D4B-A971-EC59A9F955E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C80D23-DB2E-4589-952F-42FE04A1528B}" type="datetimeFigureOut">
              <a:rPr lang="en-US" smtClean="0"/>
              <a:t>3/28/2016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576C33-146A-4D4B-A971-EC59A9F955E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73C80D23-DB2E-4589-952F-42FE04A1528B}" type="datetimeFigureOut">
              <a:rPr lang="en-US" smtClean="0"/>
              <a:t>3/28/2016</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40576C33-146A-4D4B-A971-EC59A9F955E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C80D23-DB2E-4589-952F-42FE04A1528B}" type="datetimeFigureOut">
              <a:rPr lang="en-US" smtClean="0"/>
              <a:t>3/28/2016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576C33-146A-4D4B-A971-EC59A9F955E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73C80D23-DB2E-4589-952F-42FE04A1528B}" type="datetimeFigureOut">
              <a:rPr lang="en-US" smtClean="0"/>
              <a:t>3/28/2016</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40576C33-146A-4D4B-A971-EC59A9F955E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C80D23-DB2E-4589-952F-42FE04A1528B}" type="datetimeFigureOut">
              <a:rPr lang="en-US" smtClean="0"/>
              <a:t>3/28/2016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576C33-146A-4D4B-A971-EC59A9F955E5}" type="slidenum">
              <a:rPr lang="en-US" smtClean="0"/>
              <a:t>‹#›</a:t>
            </a:fld>
            <a:endParaRPr lang="en-US"/>
          </a:p>
        </p:txBody>
      </p:sp>
    </p:spTree>
    <p:extLst>
      <p:ext uri="{BB962C8B-B14F-4D97-AF65-F5344CB8AC3E}">
        <p14:creationId xmlns:p14="http://schemas.microsoft.com/office/powerpoint/2010/main" val="340156113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9.xml"/><Relationship Id="rId13" Type="http://schemas.openxmlformats.org/officeDocument/2006/relationships/image" Target="../media/image28.png"/><Relationship Id="rId3" Type="http://schemas.openxmlformats.org/officeDocument/2006/relationships/tags" Target="../tags/tag5.xml"/><Relationship Id="rId7" Type="http://schemas.openxmlformats.org/officeDocument/2006/relationships/slideLayout" Target="../slideLayouts/slideLayout13.xml"/><Relationship Id="rId12" Type="http://schemas.openxmlformats.org/officeDocument/2006/relationships/image" Target="../media/image27.png"/><Relationship Id="rId2" Type="http://schemas.openxmlformats.org/officeDocument/2006/relationships/audio" Target="../media/media3.wma"/><Relationship Id="rId1" Type="http://schemas.microsoft.com/office/2007/relationships/media" Target="../media/media3.wma"/><Relationship Id="rId6" Type="http://schemas.openxmlformats.org/officeDocument/2006/relationships/tags" Target="../tags/tag8.xml"/><Relationship Id="rId11" Type="http://schemas.openxmlformats.org/officeDocument/2006/relationships/image" Target="../media/image26.png"/><Relationship Id="rId5" Type="http://schemas.openxmlformats.org/officeDocument/2006/relationships/tags" Target="../tags/tag7.xml"/><Relationship Id="rId10" Type="http://schemas.openxmlformats.org/officeDocument/2006/relationships/image" Target="../media/image17.png"/><Relationship Id="rId4" Type="http://schemas.openxmlformats.org/officeDocument/2006/relationships/tags" Target="../tags/tag6.xml"/><Relationship Id="rId9" Type="http://schemas.openxmlformats.org/officeDocument/2006/relationships/image" Target="../media/image25.png"/><Relationship Id="rId14" Type="http://schemas.openxmlformats.org/officeDocument/2006/relationships/image" Target="../media/image29.png"/></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1.png"/><Relationship Id="rId3" Type="http://schemas.openxmlformats.org/officeDocument/2006/relationships/tags" Target="../tags/tag9.xml"/><Relationship Id="rId7" Type="http://schemas.openxmlformats.org/officeDocument/2006/relationships/notesSlide" Target="../notesSlides/notesSlide10.xml"/><Relationship Id="rId12" Type="http://schemas.openxmlformats.org/officeDocument/2006/relationships/image" Target="../media/image30.png"/><Relationship Id="rId17" Type="http://schemas.openxmlformats.org/officeDocument/2006/relationships/image" Target="../media/image17.png"/><Relationship Id="rId2" Type="http://schemas.openxmlformats.org/officeDocument/2006/relationships/audio" Target="../media/media4.wma"/><Relationship Id="rId16" Type="http://schemas.openxmlformats.org/officeDocument/2006/relationships/image" Target="../media/image34.png"/><Relationship Id="rId1" Type="http://schemas.microsoft.com/office/2007/relationships/media" Target="../media/media4.wma"/><Relationship Id="rId6" Type="http://schemas.openxmlformats.org/officeDocument/2006/relationships/slideLayout" Target="../slideLayouts/slideLayout13.xml"/><Relationship Id="rId11" Type="http://schemas.openxmlformats.org/officeDocument/2006/relationships/image" Target="../media/image26.png"/><Relationship Id="rId5" Type="http://schemas.openxmlformats.org/officeDocument/2006/relationships/tags" Target="../tags/tag11.xml"/><Relationship Id="rId15" Type="http://schemas.openxmlformats.org/officeDocument/2006/relationships/image" Target="../media/image33.png"/><Relationship Id="rId10" Type="http://schemas.openxmlformats.org/officeDocument/2006/relationships/image" Target="../media/image28.png"/><Relationship Id="rId4" Type="http://schemas.openxmlformats.org/officeDocument/2006/relationships/tags" Target="../tags/tag10.xml"/><Relationship Id="rId9" Type="http://schemas.openxmlformats.org/officeDocument/2006/relationships/image" Target="../media/image27.png"/><Relationship Id="rId14" Type="http://schemas.openxmlformats.org/officeDocument/2006/relationships/image" Target="../media/image32.png"/></Relationships>
</file>

<file path=ppt/slides/_rels/slide1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38.png"/><Relationship Id="rId3" Type="http://schemas.openxmlformats.org/officeDocument/2006/relationships/tags" Target="../tags/tag12.xml"/><Relationship Id="rId7" Type="http://schemas.openxmlformats.org/officeDocument/2006/relationships/tags" Target="../tags/tag16.xml"/><Relationship Id="rId12" Type="http://schemas.openxmlformats.org/officeDocument/2006/relationships/image" Target="../media/image37.png"/><Relationship Id="rId2" Type="http://schemas.openxmlformats.org/officeDocument/2006/relationships/audio" Target="../media/media5.wma"/><Relationship Id="rId1" Type="http://schemas.microsoft.com/office/2007/relationships/media" Target="../media/media5.wma"/><Relationship Id="rId6" Type="http://schemas.openxmlformats.org/officeDocument/2006/relationships/tags" Target="../tags/tag15.xml"/><Relationship Id="rId11" Type="http://schemas.openxmlformats.org/officeDocument/2006/relationships/image" Target="../media/image36.png"/><Relationship Id="rId5" Type="http://schemas.openxmlformats.org/officeDocument/2006/relationships/tags" Target="../tags/tag14.xml"/><Relationship Id="rId10" Type="http://schemas.openxmlformats.org/officeDocument/2006/relationships/image" Target="../media/image35.jpeg"/><Relationship Id="rId4" Type="http://schemas.openxmlformats.org/officeDocument/2006/relationships/tags" Target="../tags/tag13.xml"/><Relationship Id="rId9" Type="http://schemas.openxmlformats.org/officeDocument/2006/relationships/notesSlide" Target="../notesSlides/notesSlide11.xml"/><Relationship Id="rId14" Type="http://schemas.openxmlformats.org/officeDocument/2006/relationships/image" Target="../media/image17.png"/></Relationships>
</file>

<file path=ppt/slides/_rels/slide13.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tags" Target="../tags/tag17.xml"/><Relationship Id="rId7" Type="http://schemas.openxmlformats.org/officeDocument/2006/relationships/notesSlide" Target="../notesSlides/notesSlide12.xml"/><Relationship Id="rId2" Type="http://schemas.openxmlformats.org/officeDocument/2006/relationships/audio" Target="../media/media6.wma"/><Relationship Id="rId1" Type="http://schemas.microsoft.com/office/2007/relationships/media" Target="../media/media6.wma"/><Relationship Id="rId6" Type="http://schemas.openxmlformats.org/officeDocument/2006/relationships/slideLayout" Target="../slideLayouts/slideLayout13.xml"/><Relationship Id="rId11" Type="http://schemas.openxmlformats.org/officeDocument/2006/relationships/image" Target="../media/image17.png"/><Relationship Id="rId5" Type="http://schemas.openxmlformats.org/officeDocument/2006/relationships/tags" Target="../tags/tag19.xml"/><Relationship Id="rId10" Type="http://schemas.openxmlformats.org/officeDocument/2006/relationships/image" Target="../media/image41.jpeg"/><Relationship Id="rId4" Type="http://schemas.openxmlformats.org/officeDocument/2006/relationships/tags" Target="../tags/tag18.xml"/><Relationship Id="rId9" Type="http://schemas.openxmlformats.org/officeDocument/2006/relationships/image" Target="../media/image40.png"/></Relationships>
</file>

<file path=ppt/slides/_rels/slide1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20.xml"/><Relationship Id="rId7" Type="http://schemas.openxmlformats.org/officeDocument/2006/relationships/image" Target="../media/image42.png"/><Relationship Id="rId2" Type="http://schemas.openxmlformats.org/officeDocument/2006/relationships/audio" Target="../media/media7.wma"/><Relationship Id="rId1" Type="http://schemas.microsoft.com/office/2007/relationships/media" Target="../media/media7.wma"/><Relationship Id="rId6" Type="http://schemas.openxmlformats.org/officeDocument/2006/relationships/notesSlide" Target="../notesSlides/notesSlide13.xml"/><Relationship Id="rId5" Type="http://schemas.openxmlformats.org/officeDocument/2006/relationships/slideLayout" Target="../slideLayouts/slideLayout13.xml"/><Relationship Id="rId4" Type="http://schemas.openxmlformats.org/officeDocument/2006/relationships/tags" Target="../tags/tag21.xml"/></Relationships>
</file>

<file path=ppt/slides/_rels/slide1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22.xml"/><Relationship Id="rId7" Type="http://schemas.openxmlformats.org/officeDocument/2006/relationships/image" Target="../media/image43.png"/><Relationship Id="rId2" Type="http://schemas.openxmlformats.org/officeDocument/2006/relationships/audio" Target="../media/media8.wma"/><Relationship Id="rId1" Type="http://schemas.microsoft.com/office/2007/relationships/media" Target="../media/media8.wma"/><Relationship Id="rId6" Type="http://schemas.openxmlformats.org/officeDocument/2006/relationships/notesSlide" Target="../notesSlides/notesSlide14.xml"/><Relationship Id="rId5" Type="http://schemas.openxmlformats.org/officeDocument/2006/relationships/slideLayout" Target="../slideLayouts/slideLayout13.xml"/><Relationship Id="rId4" Type="http://schemas.openxmlformats.org/officeDocument/2006/relationships/tags" Target="../tags/tag23.xml"/></Relationships>
</file>

<file path=ppt/slides/_rels/slide16.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4.png"/><Relationship Id="rId3" Type="http://schemas.openxmlformats.org/officeDocument/2006/relationships/audio" Target="../media/media9.wma"/><Relationship Id="rId7" Type="http://schemas.openxmlformats.org/officeDocument/2006/relationships/audio" Target="../media/media10.wma"/><Relationship Id="rId12" Type="http://schemas.openxmlformats.org/officeDocument/2006/relationships/image" Target="../media/image45.png"/><Relationship Id="rId2" Type="http://schemas.microsoft.com/office/2007/relationships/media" Target="../media/media9.wma"/><Relationship Id="rId1" Type="http://schemas.openxmlformats.org/officeDocument/2006/relationships/tags" Target="../tags/tag24.xml"/><Relationship Id="rId6" Type="http://schemas.microsoft.com/office/2007/relationships/media" Target="../media/media10.wma"/><Relationship Id="rId11" Type="http://schemas.openxmlformats.org/officeDocument/2006/relationships/image" Target="../media/image44.png"/><Relationship Id="rId5" Type="http://schemas.openxmlformats.org/officeDocument/2006/relationships/tags" Target="../tags/tag26.xml"/><Relationship Id="rId10" Type="http://schemas.openxmlformats.org/officeDocument/2006/relationships/image" Target="../media/image17.png"/><Relationship Id="rId4" Type="http://schemas.openxmlformats.org/officeDocument/2006/relationships/tags" Target="../tags/tag25.xml"/><Relationship Id="rId9"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4.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audio" Target="../media/media1.wma"/><Relationship Id="rId7" Type="http://schemas.openxmlformats.org/officeDocument/2006/relationships/image" Target="../media/image15.png"/><Relationship Id="rId2" Type="http://schemas.microsoft.com/office/2007/relationships/media" Target="../media/media1.wma"/><Relationship Id="rId1" Type="http://schemas.openxmlformats.org/officeDocument/2006/relationships/tags" Target="../tags/tag1.xml"/><Relationship Id="rId6" Type="http://schemas.openxmlformats.org/officeDocument/2006/relationships/image" Target="../media/image16.png"/><Relationship Id="rId5" Type="http://schemas.openxmlformats.org/officeDocument/2006/relationships/notesSlide" Target="../notesSlides/notesSlide7.xml"/><Relationship Id="rId4"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tags" Target="../tags/tag2.xml"/><Relationship Id="rId7" Type="http://schemas.openxmlformats.org/officeDocument/2006/relationships/notesSlide" Target="../notesSlides/notesSlide8.xml"/><Relationship Id="rId12" Type="http://schemas.openxmlformats.org/officeDocument/2006/relationships/image" Target="../media/image22.png"/><Relationship Id="rId2" Type="http://schemas.openxmlformats.org/officeDocument/2006/relationships/audio" Target="../media/media2.wma"/><Relationship Id="rId1" Type="http://schemas.microsoft.com/office/2007/relationships/media" Target="../media/media2.wma"/><Relationship Id="rId6" Type="http://schemas.openxmlformats.org/officeDocument/2006/relationships/slideLayout" Target="../slideLayouts/slideLayout13.xml"/><Relationship Id="rId11" Type="http://schemas.openxmlformats.org/officeDocument/2006/relationships/image" Target="../media/image21.png"/><Relationship Id="rId5" Type="http://schemas.openxmlformats.org/officeDocument/2006/relationships/tags" Target="../tags/tag4.xml"/><Relationship Id="rId15" Type="http://schemas.openxmlformats.org/officeDocument/2006/relationships/image" Target="../media/image17.png"/><Relationship Id="rId10" Type="http://schemas.openxmlformats.org/officeDocument/2006/relationships/image" Target="../media/image20.png"/><Relationship Id="rId4" Type="http://schemas.openxmlformats.org/officeDocument/2006/relationships/tags" Target="../tags/tag3.xml"/><Relationship Id="rId9" Type="http://schemas.openxmlformats.org/officeDocument/2006/relationships/image" Target="../media/image19.png"/><Relationship Id="rId1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2030438" y="-133656"/>
            <a:ext cx="7113562" cy="6991656"/>
            <a:chOff x="2030438" y="-133656"/>
            <a:chExt cx="7113562" cy="6991656"/>
          </a:xfrm>
        </p:grpSpPr>
        <p:sp>
          <p:nvSpPr>
            <p:cNvPr id="8" name="Rectangle 7"/>
            <p:cNvSpPr/>
            <p:nvPr/>
          </p:nvSpPr>
          <p:spPr>
            <a:xfrm>
              <a:off x="7772400" y="0"/>
              <a:ext cx="13716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2030438" y="-133656"/>
              <a:ext cx="6067864" cy="5189818"/>
            </a:xfrm>
            <a:prstGeom prst="triangle">
              <a:avLst>
                <a:gd name="adj" fmla="val 9685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581400" y="5056162"/>
              <a:ext cx="4191000" cy="18018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p:nvSpPr>
          <p:spPr>
            <a:xfrm rot="2963356">
              <a:off x="2164015" y="4772772"/>
              <a:ext cx="2367369" cy="1418892"/>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ctrTitle"/>
          </p:nvPr>
        </p:nvSpPr>
        <p:spPr>
          <a:xfrm rot="19140000">
            <a:off x="963058" y="1772996"/>
            <a:ext cx="6552151" cy="1204306"/>
          </a:xfrm>
        </p:spPr>
        <p:txBody>
          <a:bodyPr/>
          <a:lstStyle/>
          <a:p>
            <a:r>
              <a:rPr lang="en-US" sz="4000" cap="small" dirty="0" smtClean="0"/>
              <a:t>HomeworkAlabama.org</a:t>
            </a:r>
            <a:br>
              <a:rPr lang="en-US" sz="4000" cap="small" dirty="0" smtClean="0"/>
            </a:br>
            <a:r>
              <a:rPr lang="en-US" sz="4000" cap="small" dirty="0" smtClean="0"/>
              <a:t> </a:t>
            </a:r>
            <a:r>
              <a:rPr lang="en-US" sz="4000" cap="small" dirty="0" smtClean="0"/>
              <a:t>For Your Students</a:t>
            </a:r>
            <a:endParaRPr lang="en-US" sz="4000" cap="small" dirty="0"/>
          </a:p>
        </p:txBody>
      </p:sp>
      <p:sp>
        <p:nvSpPr>
          <p:cNvPr id="3" name="Subtitle 2"/>
          <p:cNvSpPr>
            <a:spLocks noGrp="1"/>
          </p:cNvSpPr>
          <p:nvPr>
            <p:ph type="subTitle" idx="1"/>
          </p:nvPr>
        </p:nvSpPr>
        <p:spPr>
          <a:xfrm rot="19140000">
            <a:off x="1402187" y="2468172"/>
            <a:ext cx="7465587" cy="329259"/>
          </a:xfrm>
        </p:spPr>
        <p:txBody>
          <a:bodyPr>
            <a:noAutofit/>
          </a:bodyPr>
          <a:lstStyle/>
          <a:p>
            <a:r>
              <a:rPr lang="en-US" sz="2800" dirty="0" smtClean="0">
                <a:solidFill>
                  <a:schemeClr val="bg1">
                    <a:lumMod val="95000"/>
                  </a:schemeClr>
                </a:solidFill>
              </a:rPr>
              <a:t>Alabama Public Library Service</a:t>
            </a:r>
            <a:endParaRPr lang="en-US" sz="2800" dirty="0">
              <a:solidFill>
                <a:schemeClr val="bg1">
                  <a:lumMod val="95000"/>
                </a:scheme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200" y="5943600"/>
            <a:ext cx="1371600" cy="548640"/>
          </a:xfrm>
          <a:prstGeom prst="roundRect">
            <a:avLst>
              <a:gd name="adj" fmla="val 16667"/>
            </a:avLst>
          </a:prstGeom>
          <a:ln>
            <a:noFill/>
          </a:ln>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TextBox 4"/>
          <p:cNvSpPr txBox="1"/>
          <p:nvPr/>
        </p:nvSpPr>
        <p:spPr>
          <a:xfrm>
            <a:off x="5867400" y="4949472"/>
            <a:ext cx="3010440" cy="1569660"/>
          </a:xfrm>
          <a:prstGeom prst="rect">
            <a:avLst/>
          </a:prstGeom>
          <a:noFill/>
        </p:spPr>
        <p:txBody>
          <a:bodyPr wrap="none" rtlCol="0">
            <a:spAutoFit/>
          </a:bodyPr>
          <a:lstStyle/>
          <a:p>
            <a:r>
              <a:rPr lang="en-US" sz="2400" dirty="0" smtClean="0">
                <a:solidFill>
                  <a:schemeClr val="bg1">
                    <a:lumMod val="95000"/>
                  </a:schemeClr>
                </a:solidFill>
              </a:rPr>
              <a:t>Live Homework Help</a:t>
            </a:r>
            <a:r>
              <a:rPr lang="en-US" sz="2400" baseline="30000" dirty="0" smtClean="0">
                <a:solidFill>
                  <a:schemeClr val="bg1">
                    <a:lumMod val="95000"/>
                  </a:schemeClr>
                </a:solidFill>
              </a:rPr>
              <a:t>®</a:t>
            </a:r>
          </a:p>
          <a:p>
            <a:r>
              <a:rPr lang="en-US" sz="2400" dirty="0" err="1" smtClean="0">
                <a:solidFill>
                  <a:schemeClr val="bg1">
                    <a:lumMod val="95000"/>
                  </a:schemeClr>
                </a:solidFill>
              </a:rPr>
              <a:t>WriteTutor</a:t>
            </a:r>
            <a:r>
              <a:rPr lang="en-US" sz="2400" dirty="0" smtClean="0">
                <a:solidFill>
                  <a:schemeClr val="bg1">
                    <a:lumMod val="95000"/>
                  </a:schemeClr>
                </a:solidFill>
              </a:rPr>
              <a:t>™ Coaching</a:t>
            </a:r>
          </a:p>
          <a:p>
            <a:r>
              <a:rPr lang="en-US" sz="2400" dirty="0" smtClean="0">
                <a:solidFill>
                  <a:schemeClr val="bg1">
                    <a:lumMod val="95000"/>
                  </a:schemeClr>
                </a:solidFill>
              </a:rPr>
              <a:t>Test Prep &amp; Tutoring</a:t>
            </a:r>
          </a:p>
          <a:p>
            <a:r>
              <a:rPr lang="en-US" sz="2400" dirty="0" smtClean="0">
                <a:solidFill>
                  <a:schemeClr val="bg1">
                    <a:lumMod val="95000"/>
                  </a:schemeClr>
                </a:solidFill>
              </a:rPr>
              <a:t>Online, Just-in-Time</a:t>
            </a:r>
            <a:endParaRPr lang="en-US" sz="2400" dirty="0">
              <a:solidFill>
                <a:schemeClr val="bg1">
                  <a:lumMod val="95000"/>
                </a:schemeClr>
              </a:solidFill>
            </a:endParaRPr>
          </a:p>
        </p:txBody>
      </p:sp>
      <p:sp>
        <p:nvSpPr>
          <p:cNvPr id="13" name="Isosceles Triangle 12"/>
          <p:cNvSpPr/>
          <p:nvPr/>
        </p:nvSpPr>
        <p:spPr>
          <a:xfrm>
            <a:off x="0" y="5035060"/>
            <a:ext cx="3657600" cy="1822940"/>
          </a:xfrm>
          <a:prstGeom prst="triangle">
            <a:avLst>
              <a:gd name="adj" fmla="val 5572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3273" y="6217920"/>
            <a:ext cx="1663454" cy="482938"/>
          </a:xfrm>
          <a:prstGeom prst="rect">
            <a:avLst/>
          </a:prstGeom>
        </p:spPr>
      </p:pic>
    </p:spTree>
    <p:extLst>
      <p:ext uri="{BB962C8B-B14F-4D97-AF65-F5344CB8AC3E}">
        <p14:creationId xmlns:p14="http://schemas.microsoft.com/office/powerpoint/2010/main" val="33663512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delrosarios\AppData\Local\Microsoft\Windows\Temporary Internet Files\Content.Outlook\SCSNTBIG\Get a Tutor - Library - Logged into Account - No Scheduling.png"/>
          <p:cNvPicPr>
            <a:picLocks noChangeAspect="1" noChangeArrowheads="1"/>
          </p:cNvPicPr>
          <p:nvPr/>
        </p:nvPicPr>
        <p:blipFill rotWithShape="1">
          <a:blip r:embed="rId9">
            <a:extLst>
              <a:ext uri="{28A0092B-C50C-407E-A947-70E740481C1C}">
                <a14:useLocalDpi xmlns:a14="http://schemas.microsoft.com/office/drawing/2010/main" val="0"/>
              </a:ext>
            </a:extLst>
          </a:blip>
          <a:srcRect l="17655" r="18276" b="20313"/>
          <a:stretch/>
        </p:blipFill>
        <p:spPr bwMode="auto">
          <a:xfrm>
            <a:off x="89346" y="6036"/>
            <a:ext cx="8981066" cy="6597734"/>
          </a:xfrm>
          <a:prstGeom prst="rect">
            <a:avLst/>
          </a:prstGeom>
          <a:noFill/>
          <a:extLst>
            <a:ext uri="{909E8E84-426E-40DD-AFC4-6F175D3DCCD1}">
              <a14:hiddenFill xmlns:a14="http://schemas.microsoft.com/office/drawing/2010/main">
                <a:solidFill>
                  <a:srgbClr val="FFFFFF"/>
                </a:solidFill>
              </a14:hiddenFill>
            </a:ext>
          </a:extLst>
        </p:spPr>
      </p:pic>
      <p:pic>
        <p:nvPicPr>
          <p:cNvPr id="2" name="mdpls slide 5.wma">
            <a:hlinkClick r:id="" action="ppaction://media"/>
          </p:cNvPr>
          <p:cNvPicPr>
            <a:picLocks noChangeAspect="1"/>
          </p:cNvPicPr>
          <p:nvPr>
            <a:audioFile r:link="rId2"/>
            <p:custDataLst>
              <p:tags r:id="rId3"/>
            </p:custDataLst>
            <p:extLst>
              <p:ext uri="{DAA4B4D4-6D71-4841-9C94-3DE7FCFB9230}">
                <p14:media xmlns:p14="http://schemas.microsoft.com/office/powerpoint/2010/main" r:embed="rId1">
                  <p14:bmkLst>
                    <p14:bmk name="mdpls slide 500:00:00.0" time="0"/>
                    <p14:bmk name="mdpls slide 500:00:06.4" time="6460"/>
                    <p14:bmk name="mdpls slide 500:00:11.7" time="11709"/>
                    <p14:bmk name="mdpls slide 500:00:16.6" time="16669"/>
                  </p14:bmkLst>
                </p14:media>
              </p:ext>
            </p:extLst>
          </p:nvPr>
        </p:nvPicPr>
        <p:blipFill>
          <a:blip r:embed="rId10"/>
          <a:stretch>
            <a:fillRect/>
          </a:stretch>
        </p:blipFill>
        <p:spPr>
          <a:xfrm>
            <a:off x="4267200" y="3124200"/>
            <a:ext cx="609600" cy="609600"/>
          </a:xfrm>
          <a:prstGeom prst="rect">
            <a:avLst/>
          </a:prstGeom>
        </p:spPr>
      </p:pic>
      <p:sp>
        <p:nvSpPr>
          <p:cNvPr id="6" name="mdpls slide 5Ifyouhave00:00:00.0-00:00:06.4"/>
          <p:cNvSpPr txBox="1"/>
          <p:nvPr>
            <p:custDataLst>
              <p:tags r:id="rId4"/>
            </p:custDataLst>
          </p:nvPr>
        </p:nvSpPr>
        <p:spPr>
          <a:xfrm>
            <a:off x="0" y="6535448"/>
            <a:ext cx="9144000" cy="322552"/>
          </a:xfrm>
          <a:prstGeom prst="rect">
            <a:avLst/>
          </a:prstGeom>
          <a:solidFill>
            <a:srgbClr val="FFFFFF">
              <a:alpha val="70000"/>
            </a:srgbClr>
          </a:solidFill>
        </p:spPr>
        <p:txBody>
          <a:bodyPr vert="horz" tIns="0" bIns="0" rtlCol="0">
            <a:noAutofit/>
          </a:bodyPr>
          <a:lstStyle/>
          <a:p>
            <a:r>
              <a:rPr lang="en-US" sz="1600" dirty="0" smtClean="0">
                <a:solidFill>
                  <a:srgbClr val="000000"/>
                </a:solidFill>
                <a:latin typeface="Calibri"/>
              </a:rPr>
              <a:t>If you have created an account, you will have many options after logging in.</a:t>
            </a:r>
            <a:endParaRPr lang="en-US" sz="1600" dirty="0">
              <a:solidFill>
                <a:srgbClr val="000000"/>
              </a:solidFill>
              <a:latin typeface="Calibri"/>
            </a:endParaRPr>
          </a:p>
        </p:txBody>
      </p:sp>
      <p:sp>
        <p:nvSpPr>
          <p:cNvPr id="7" name="mdpls slide 5Youcansubmit00:00:06.4-00:00:11.7"/>
          <p:cNvSpPr txBox="1"/>
          <p:nvPr>
            <p:custDataLst>
              <p:tags r:id="rId5"/>
            </p:custDataLst>
          </p:nvPr>
        </p:nvSpPr>
        <p:spPr>
          <a:xfrm>
            <a:off x="10886" y="6603770"/>
            <a:ext cx="9144000" cy="265276"/>
          </a:xfrm>
          <a:prstGeom prst="rect">
            <a:avLst/>
          </a:prstGeom>
          <a:solidFill>
            <a:srgbClr val="FFFFFF">
              <a:alpha val="70000"/>
            </a:srgbClr>
          </a:solidFill>
        </p:spPr>
        <p:txBody>
          <a:bodyPr vert="horz" tIns="0" bIns="0" rtlCol="0">
            <a:noAutofit/>
          </a:bodyPr>
          <a:lstStyle/>
          <a:p>
            <a:r>
              <a:rPr lang="en-US" sz="1600" dirty="0" smtClean="0">
                <a:solidFill>
                  <a:srgbClr val="000000"/>
                </a:solidFill>
                <a:latin typeface="Calibri"/>
              </a:rPr>
              <a:t>You can submit an essay for review, assess or practice your skills with quizzes, </a:t>
            </a:r>
            <a:endParaRPr lang="en-US" sz="1600" dirty="0">
              <a:solidFill>
                <a:srgbClr val="000000"/>
              </a:solidFill>
              <a:latin typeface="Calibri"/>
            </a:endParaRPr>
          </a:p>
        </p:txBody>
      </p:sp>
      <p:sp>
        <p:nvSpPr>
          <p:cNvPr id="8" name="mdpls slide 5choosetoconenct00:00:11.7-00:00:16.6"/>
          <p:cNvSpPr txBox="1"/>
          <p:nvPr>
            <p:custDataLst>
              <p:tags r:id="rId6"/>
            </p:custDataLst>
          </p:nvPr>
        </p:nvSpPr>
        <p:spPr>
          <a:xfrm>
            <a:off x="0" y="6568256"/>
            <a:ext cx="9144000" cy="306810"/>
          </a:xfrm>
          <a:prstGeom prst="rect">
            <a:avLst/>
          </a:prstGeom>
          <a:solidFill>
            <a:srgbClr val="FFFFFF">
              <a:alpha val="70000"/>
            </a:srgbClr>
          </a:solidFill>
        </p:spPr>
        <p:txBody>
          <a:bodyPr vert="horz" tIns="0" bIns="0" rtlCol="0">
            <a:noAutofit/>
          </a:bodyPr>
          <a:lstStyle/>
          <a:p>
            <a:r>
              <a:rPr lang="en-US" sz="1600" dirty="0" smtClean="0">
                <a:solidFill>
                  <a:srgbClr val="000000"/>
                </a:solidFill>
                <a:latin typeface="Calibri"/>
              </a:rPr>
              <a:t>choose to connect with a favorite tutor or even review your previous work.</a:t>
            </a:r>
            <a:endParaRPr lang="en-US" sz="1600" dirty="0">
              <a:solidFill>
                <a:srgbClr val="000000"/>
              </a:solidFill>
              <a:latin typeface="Calibri"/>
            </a:endParaRPr>
          </a:p>
        </p:txBody>
      </p:sp>
      <p:grpSp>
        <p:nvGrpSpPr>
          <p:cNvPr id="3" name="Group 2"/>
          <p:cNvGrpSpPr/>
          <p:nvPr/>
        </p:nvGrpSpPr>
        <p:grpSpPr>
          <a:xfrm>
            <a:off x="228600" y="301361"/>
            <a:ext cx="6428227" cy="438755"/>
            <a:chOff x="228600" y="301361"/>
            <a:chExt cx="6428227" cy="438755"/>
          </a:xfrm>
        </p:grpSpPr>
        <p:pic>
          <p:nvPicPr>
            <p:cNvPr id="11" name="Picture 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28600" y="301361"/>
              <a:ext cx="2176463" cy="4308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4"/>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405063" y="333656"/>
              <a:ext cx="2144032" cy="3970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5"/>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546674" y="359116"/>
              <a:ext cx="2110153"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4"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910008" y="549616"/>
            <a:ext cx="1125699" cy="1255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Left Arrow 8"/>
          <p:cNvSpPr/>
          <p:nvPr/>
        </p:nvSpPr>
        <p:spPr>
          <a:xfrm rot="10800000">
            <a:off x="1871663" y="411019"/>
            <a:ext cx="533400" cy="242316"/>
          </a:xfrm>
          <a:prstGeom prst="leftArrow">
            <a:avLst/>
          </a:prstGeom>
          <a:solidFill>
            <a:srgbClr val="640708"/>
          </a:solidFill>
          <a:ln w="3175">
            <a:solidFill>
              <a:srgbClr val="F7941D"/>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19918927"/>
      </p:ext>
    </p:extLst>
  </p:cSld>
  <p:clrMapOvr>
    <a:masterClrMapping/>
  </p:clrMapOvr>
  <mc:AlternateContent xmlns:mc="http://schemas.openxmlformats.org/markup-compatibility/2006" xmlns:p14="http://schemas.microsoft.com/office/powerpoint/2010/main">
    <mc:Choice Requires="p14">
      <p:transition spd="slow" p14:dur="2000" advClick="0" advTm="17000"/>
    </mc:Choice>
    <mc:Fallback xmlns="">
      <p:transition spd="slow" advClick="0" advTm="17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043" fill="hold"/>
                                        <p:tgtEl>
                                          <p:spTgt spid="2"/>
                                        </p:tgtEl>
                                      </p:cBhvr>
                                    </p:cmd>
                                  </p:childTnLst>
                                </p:cTn>
                              </p:par>
                              <p:par>
                                <p:cTn id="7" presetID="10"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200"/>
                                        <p:tgtEl>
                                          <p:spTgt spid="6"/>
                                        </p:tgtEl>
                                      </p:cBhvr>
                                    </p:animEffect>
                                  </p:childTnLst>
                                </p:cTn>
                              </p:par>
                              <p:par>
                                <p:cTn id="10" presetID="10" presetClass="exit" presetSubtype="0" fill="hold" grpId="1" nodeType="withEffect">
                                  <p:stCondLst>
                                    <p:cond delay="6400"/>
                                  </p:stCondLst>
                                  <p:childTnLst>
                                    <p:animEffect transition="out" filter="fade">
                                      <p:cBhvr>
                                        <p:cTn id="11" dur="200"/>
                                        <p:tgtEl>
                                          <p:spTgt spid="6"/>
                                        </p:tgtEl>
                                      </p:cBhvr>
                                    </p:animEffect>
                                    <p:set>
                                      <p:cBhvr>
                                        <p:cTn id="12" dur="1" fill="hold">
                                          <p:stCondLst>
                                            <p:cond delay="199"/>
                                          </p:stCondLst>
                                        </p:cTn>
                                        <p:tgtEl>
                                          <p:spTgt spid="6"/>
                                        </p:tgtEl>
                                        <p:attrNameLst>
                                          <p:attrName>style.visibility</p:attrName>
                                        </p:attrNameLst>
                                      </p:cBhvr>
                                      <p:to>
                                        <p:strVal val="hidden"/>
                                      </p:to>
                                    </p:set>
                                  </p:childTnLst>
                                </p:cTn>
                              </p:par>
                              <p:par>
                                <p:cTn id="13" presetID="10" presetClass="entr" presetSubtype="0" fill="hold" grpId="0" nodeType="withEffect">
                                  <p:stCondLst>
                                    <p:cond delay="64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200"/>
                                        <p:tgtEl>
                                          <p:spTgt spid="7"/>
                                        </p:tgtEl>
                                      </p:cBhvr>
                                    </p:animEffect>
                                  </p:childTnLst>
                                </p:cTn>
                              </p:par>
                              <p:par>
                                <p:cTn id="16" presetID="2" presetClass="entr" presetSubtype="4" fill="hold" grpId="0" nodeType="withEffect">
                                  <p:stCondLst>
                                    <p:cond delay="450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2200" fill="hold"/>
                                        <p:tgtEl>
                                          <p:spTgt spid="9"/>
                                        </p:tgtEl>
                                        <p:attrNameLst>
                                          <p:attrName>ppt_x</p:attrName>
                                        </p:attrNameLst>
                                      </p:cBhvr>
                                      <p:tavLst>
                                        <p:tav tm="0">
                                          <p:val>
                                            <p:strVal val="#ppt_x"/>
                                          </p:val>
                                        </p:tav>
                                        <p:tav tm="100000">
                                          <p:val>
                                            <p:strVal val="#ppt_x"/>
                                          </p:val>
                                        </p:tav>
                                      </p:tavLst>
                                    </p:anim>
                                    <p:anim calcmode="lin" valueType="num">
                                      <p:cBhvr additive="base">
                                        <p:cTn id="19" dur="2200" fill="hold"/>
                                        <p:tgtEl>
                                          <p:spTgt spid="9"/>
                                        </p:tgtEl>
                                        <p:attrNameLst>
                                          <p:attrName>ppt_y</p:attrName>
                                        </p:attrNameLst>
                                      </p:cBhvr>
                                      <p:tavLst>
                                        <p:tav tm="0">
                                          <p:val>
                                            <p:strVal val="1+#ppt_h/2"/>
                                          </p:val>
                                        </p:tav>
                                        <p:tav tm="100000">
                                          <p:val>
                                            <p:strVal val="#ppt_y"/>
                                          </p:val>
                                        </p:tav>
                                      </p:tavLst>
                                    </p:anim>
                                  </p:childTnLst>
                                </p:cTn>
                              </p:par>
                              <p:par>
                                <p:cTn id="20" presetID="42" presetClass="path" presetSubtype="0" accel="50000" decel="50000" fill="hold" grpId="1" nodeType="withEffect">
                                  <p:stCondLst>
                                    <p:cond delay="8700"/>
                                  </p:stCondLst>
                                  <p:childTnLst>
                                    <p:animMotion origin="layout" path="M -4.16667E-6 -2.48207E-6 L 0.23282 0.00023 " pathEditMode="relative" rAng="0" ptsTypes="AA">
                                      <p:cBhvr>
                                        <p:cTn id="21" dur="2700" fill="hold"/>
                                        <p:tgtEl>
                                          <p:spTgt spid="9"/>
                                        </p:tgtEl>
                                        <p:attrNameLst>
                                          <p:attrName>ppt_x</p:attrName>
                                          <p:attrName>ppt_y</p:attrName>
                                        </p:attrNameLst>
                                      </p:cBhvr>
                                      <p:rCtr x="11632" y="0"/>
                                    </p:animMotion>
                                  </p:childTnLst>
                                </p:cTn>
                              </p:par>
                              <p:par>
                                <p:cTn id="22" presetID="42" presetClass="path" presetSubtype="0" accel="50000" decel="50000" fill="hold" grpId="2" nodeType="withEffect">
                                  <p:stCondLst>
                                    <p:cond delay="11400"/>
                                  </p:stCondLst>
                                  <p:childTnLst>
                                    <p:animMotion origin="layout" path="M 0.23282 0.00023 L 0.61615 0.04465 " pathEditMode="relative" rAng="0" ptsTypes="AA">
                                      <p:cBhvr>
                                        <p:cTn id="23" dur="2700" fill="hold"/>
                                        <p:tgtEl>
                                          <p:spTgt spid="9"/>
                                        </p:tgtEl>
                                        <p:attrNameLst>
                                          <p:attrName>ppt_x</p:attrName>
                                          <p:attrName>ppt_y</p:attrName>
                                        </p:attrNameLst>
                                      </p:cBhvr>
                                      <p:rCtr x="19167" y="2221"/>
                                    </p:animMotion>
                                  </p:childTnLst>
                                </p:cTn>
                              </p:par>
                              <p:par>
                                <p:cTn id="24" presetID="22" presetClass="entr" presetSubtype="1" fill="hold" nodeType="withEffect">
                                  <p:stCondLst>
                                    <p:cond delay="11400"/>
                                  </p:stCondLst>
                                  <p:childTnLst>
                                    <p:set>
                                      <p:cBhvr>
                                        <p:cTn id="25" dur="1" fill="hold">
                                          <p:stCondLst>
                                            <p:cond delay="0"/>
                                          </p:stCondLst>
                                        </p:cTn>
                                        <p:tgtEl>
                                          <p:spTgt spid="14"/>
                                        </p:tgtEl>
                                        <p:attrNameLst>
                                          <p:attrName>style.visibility</p:attrName>
                                        </p:attrNameLst>
                                      </p:cBhvr>
                                      <p:to>
                                        <p:strVal val="visible"/>
                                      </p:to>
                                    </p:set>
                                    <p:animEffect transition="in" filter="wipe(up)">
                                      <p:cBhvr>
                                        <p:cTn id="26" dur="500"/>
                                        <p:tgtEl>
                                          <p:spTgt spid="14"/>
                                        </p:tgtEl>
                                      </p:cBhvr>
                                    </p:animEffect>
                                  </p:childTnLst>
                                </p:cTn>
                              </p:par>
                              <p:par>
                                <p:cTn id="27" presetID="42" presetClass="path" presetSubtype="0" accel="50000" decel="50000" fill="hold" grpId="3" nodeType="withEffect">
                                  <p:stCondLst>
                                    <p:cond delay="14100"/>
                                  </p:stCondLst>
                                  <p:childTnLst>
                                    <p:animMotion origin="layout" path="M 0.61615 0.04465 L 0.61615 0.02244 " pathEditMode="relative" rAng="0" ptsTypes="AA">
                                      <p:cBhvr>
                                        <p:cTn id="28" dur="2000" fill="hold"/>
                                        <p:tgtEl>
                                          <p:spTgt spid="9"/>
                                        </p:tgtEl>
                                        <p:attrNameLst>
                                          <p:attrName>ppt_x</p:attrName>
                                          <p:attrName>ppt_y</p:attrName>
                                        </p:attrNameLst>
                                      </p:cBhvr>
                                      <p:rCtr x="0" y="-1110"/>
                                    </p:animMotion>
                                  </p:childTnLst>
                                </p:cTn>
                              </p:par>
                              <p:par>
                                <p:cTn id="29" presetID="10" presetClass="exit" presetSubtype="0" fill="hold" grpId="1" nodeType="withEffect">
                                  <p:stCondLst>
                                    <p:cond delay="11700"/>
                                  </p:stCondLst>
                                  <p:childTnLst>
                                    <p:animEffect transition="out" filter="fade">
                                      <p:cBhvr>
                                        <p:cTn id="30" dur="200"/>
                                        <p:tgtEl>
                                          <p:spTgt spid="7"/>
                                        </p:tgtEl>
                                      </p:cBhvr>
                                    </p:animEffect>
                                    <p:set>
                                      <p:cBhvr>
                                        <p:cTn id="31" dur="1" fill="hold">
                                          <p:stCondLst>
                                            <p:cond delay="199"/>
                                          </p:stCondLst>
                                        </p:cTn>
                                        <p:tgtEl>
                                          <p:spTgt spid="7"/>
                                        </p:tgtEl>
                                        <p:attrNameLst>
                                          <p:attrName>style.visibility</p:attrName>
                                        </p:attrNameLst>
                                      </p:cBhvr>
                                      <p:to>
                                        <p:strVal val="hidden"/>
                                      </p:to>
                                    </p:set>
                                  </p:childTnLst>
                                </p:cTn>
                              </p:par>
                              <p:par>
                                <p:cTn id="32" presetID="10" presetClass="entr" presetSubtype="0" fill="hold" grpId="0" nodeType="withEffect">
                                  <p:stCondLst>
                                    <p:cond delay="1170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2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35" fill="hold" display="0">
                  <p:stCondLst>
                    <p:cond delay="indefinite"/>
                  </p:stCondLst>
                  <p:endCondLst>
                    <p:cond evt="onStopAudio" delay="0">
                      <p:tgtEl>
                        <p:sldTgt/>
                      </p:tgtEl>
                    </p:cond>
                  </p:endCondLst>
                </p:cTn>
                <p:tgtEl>
                  <p:spTgt spid="2"/>
                </p:tgtEl>
              </p:cMediaNode>
            </p:audio>
          </p:childTnLst>
        </p:cTn>
      </p:par>
    </p:tnLst>
    <p:bldLst>
      <p:bldP spid="6" grpId="0" animBg="1"/>
      <p:bldP spid="6" grpId="1" animBg="1"/>
      <p:bldP spid="7" grpId="0" animBg="1"/>
      <p:bldP spid="7" grpId="1" animBg="1"/>
      <p:bldP spid="8" grpId="0" animBg="1"/>
      <p:bldP spid="9" grpId="0" animBg="1"/>
      <p:bldP spid="9" grpId="1" animBg="1"/>
      <p:bldP spid="9" grpId="2" animBg="1"/>
      <p:bldP spid="9" grpId="3"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0" y="0"/>
            <a:ext cx="9144000" cy="6614160"/>
            <a:chOff x="1386840" y="1524000"/>
            <a:chExt cx="6705600" cy="4926116"/>
          </a:xfrm>
        </p:grpSpPr>
        <p:pic>
          <p:nvPicPr>
            <p:cNvPr id="21" name="Picture 2" descr="C:\Users\delrosarios\AppData\Local\Microsoft\Windows\Temporary Internet Files\Content.Outlook\SCSNTBIG\Get a Tutor - Library - Logged into Account - No Scheduling.png"/>
            <p:cNvPicPr>
              <a:picLocks noChangeAspect="1" noChangeArrowheads="1"/>
            </p:cNvPicPr>
            <p:nvPr/>
          </p:nvPicPr>
          <p:blipFill rotWithShape="1">
            <a:blip r:embed="rId8">
              <a:extLst>
                <a:ext uri="{28A0092B-C50C-407E-A947-70E740481C1C}">
                  <a14:useLocalDpi xmlns:a14="http://schemas.microsoft.com/office/drawing/2010/main" val="0"/>
                </a:ext>
              </a:extLst>
            </a:blip>
            <a:srcRect l="17655" r="18276" b="20313"/>
            <a:stretch/>
          </p:blipFill>
          <p:spPr bwMode="auto">
            <a:xfrm>
              <a:off x="1386840" y="1524000"/>
              <a:ext cx="6705600" cy="492611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871203" y="1792914"/>
              <a:ext cx="1223094" cy="226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036522" y="1792913"/>
              <a:ext cx="1254456" cy="226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551308" y="1755303"/>
              <a:ext cx="1334210" cy="264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4103" name="Picture 7"/>
          <p:cNvPicPr>
            <a:picLocks noChangeAspect="1" noChangeArrowheads="1"/>
          </p:cNvPicPr>
          <p:nvPr/>
        </p:nvPicPr>
        <p:blipFill rotWithShape="1">
          <a:blip r:embed="rId12">
            <a:extLst>
              <a:ext uri="{28A0092B-C50C-407E-A947-70E740481C1C}">
                <a14:useLocalDpi xmlns:a14="http://schemas.microsoft.com/office/drawing/2010/main" val="0"/>
              </a:ext>
            </a:extLst>
          </a:blip>
          <a:srcRect l="40731" t="46707" r="40350" b="20435"/>
          <a:stretch/>
        </p:blipFill>
        <p:spPr bwMode="auto">
          <a:xfrm>
            <a:off x="421455" y="2971148"/>
            <a:ext cx="2436603" cy="23804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rotWithShape="1">
          <a:blip r:embed="rId13">
            <a:extLst>
              <a:ext uri="{28A0092B-C50C-407E-A947-70E740481C1C}">
                <a14:useLocalDpi xmlns:a14="http://schemas.microsoft.com/office/drawing/2010/main" val="0"/>
              </a:ext>
            </a:extLst>
          </a:blip>
          <a:srcRect l="40823" t="39276" r="40028" b="35642"/>
          <a:stretch/>
        </p:blipFill>
        <p:spPr bwMode="auto">
          <a:xfrm>
            <a:off x="436640" y="2447697"/>
            <a:ext cx="2516233" cy="18539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rotWithShape="1">
          <a:blip r:embed="rId14">
            <a:extLst>
              <a:ext uri="{28A0092B-C50C-407E-A947-70E740481C1C}">
                <a14:useLocalDpi xmlns:a14="http://schemas.microsoft.com/office/drawing/2010/main" val="0"/>
              </a:ext>
            </a:extLst>
          </a:blip>
          <a:srcRect l="60202" t="39342" r="19712" b="41238"/>
          <a:stretch/>
        </p:blipFill>
        <p:spPr bwMode="auto">
          <a:xfrm>
            <a:off x="3352800" y="2447697"/>
            <a:ext cx="2631354" cy="14311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4" name="Picture 8"/>
          <p:cNvPicPr>
            <a:picLocks noChangeAspect="1" noChangeArrowheads="1"/>
          </p:cNvPicPr>
          <p:nvPr/>
        </p:nvPicPr>
        <p:blipFill rotWithShape="1">
          <a:blip r:embed="rId12">
            <a:extLst>
              <a:ext uri="{28A0092B-C50C-407E-A947-70E740481C1C}">
                <a14:useLocalDpi xmlns:a14="http://schemas.microsoft.com/office/drawing/2010/main" val="0"/>
              </a:ext>
            </a:extLst>
          </a:blip>
          <a:srcRect l="66897" t="58447" r="20103" b="35170"/>
          <a:stretch/>
        </p:blipFill>
        <p:spPr bwMode="auto">
          <a:xfrm>
            <a:off x="4266833" y="4301667"/>
            <a:ext cx="2034073" cy="561793"/>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5122"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408832" y="2424704"/>
            <a:ext cx="1716003" cy="1970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72852" y="2971148"/>
            <a:ext cx="1798005" cy="202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TextBox 22"/>
          <p:cNvSpPr txBox="1"/>
          <p:nvPr/>
        </p:nvSpPr>
        <p:spPr>
          <a:xfrm>
            <a:off x="468842" y="3552240"/>
            <a:ext cx="2963795" cy="261610"/>
          </a:xfrm>
          <a:prstGeom prst="rect">
            <a:avLst/>
          </a:prstGeom>
          <a:solidFill>
            <a:schemeClr val="bg1"/>
          </a:solidFill>
        </p:spPr>
        <p:txBody>
          <a:bodyPr wrap="square" rtlCol="0">
            <a:spAutoFit/>
          </a:bodyPr>
          <a:lstStyle/>
          <a:p>
            <a:r>
              <a:rPr lang="en-US" sz="1100" dirty="0" smtClean="0">
                <a:solidFill>
                  <a:schemeClr val="bg1">
                    <a:lumMod val="50000"/>
                  </a:schemeClr>
                </a:solidFill>
              </a:rPr>
              <a:t>Solve for x.  4x + 10 = 22</a:t>
            </a:r>
            <a:endParaRPr lang="en-US" sz="1100" dirty="0">
              <a:solidFill>
                <a:schemeClr val="bg1">
                  <a:lumMod val="50000"/>
                </a:schemeClr>
              </a:solidFill>
            </a:endParaRPr>
          </a:p>
        </p:txBody>
      </p:sp>
      <p:pic>
        <p:nvPicPr>
          <p:cNvPr id="2" name="mdpls slide 6.wma">
            <a:hlinkClick r:id="" action="ppaction://media"/>
          </p:cNvPr>
          <p:cNvPicPr>
            <a:picLocks noChangeAspect="1"/>
          </p:cNvPicPr>
          <p:nvPr>
            <a:audioFile r:link="rId2"/>
            <p:custDataLst>
              <p:tags r:id="rId3"/>
            </p:custDataLst>
            <p:extLst>
              <p:ext uri="{DAA4B4D4-6D71-4841-9C94-3DE7FCFB9230}">
                <p14:media xmlns:p14="http://schemas.microsoft.com/office/powerpoint/2010/main" r:embed="rId1">
                  <p14:bmkLst>
                    <p14:bmk name="mdpls slide 600:00:00.0" time="0"/>
                    <p14:bmk name="mdpls slide 600:00:06.6" time="6680"/>
                    <p14:bmk name="mdpls slide 600:00:13.0" time="13097"/>
                  </p14:bmkLst>
                </p14:media>
              </p:ext>
            </p:extLst>
          </p:nvPr>
        </p:nvPicPr>
        <p:blipFill>
          <a:blip r:embed="rId17"/>
          <a:stretch>
            <a:fillRect/>
          </a:stretch>
        </p:blipFill>
        <p:spPr>
          <a:xfrm>
            <a:off x="4267200" y="3124200"/>
            <a:ext cx="609600" cy="609600"/>
          </a:xfrm>
          <a:prstGeom prst="rect">
            <a:avLst/>
          </a:prstGeom>
        </p:spPr>
      </p:pic>
      <p:sp>
        <p:nvSpPr>
          <p:cNvPr id="4" name="mdpls slide 6Let'stakea00:00:00.0-00:00:06.6"/>
          <p:cNvSpPr txBox="1"/>
          <p:nvPr>
            <p:custDataLst>
              <p:tags r:id="rId4"/>
            </p:custDataLst>
          </p:nvPr>
        </p:nvSpPr>
        <p:spPr>
          <a:xfrm>
            <a:off x="0" y="6614160"/>
            <a:ext cx="9144000" cy="243840"/>
          </a:xfrm>
          <a:prstGeom prst="rect">
            <a:avLst/>
          </a:prstGeom>
          <a:solidFill>
            <a:srgbClr val="FFFFFF">
              <a:alpha val="70000"/>
            </a:srgbClr>
          </a:solidFill>
        </p:spPr>
        <p:txBody>
          <a:bodyPr vert="horz" tIns="0" bIns="0" rtlCol="0">
            <a:noAutofit/>
          </a:bodyPr>
          <a:lstStyle/>
          <a:p>
            <a:r>
              <a:rPr lang="en-US" sz="1600" dirty="0" smtClean="0">
                <a:solidFill>
                  <a:srgbClr val="000000"/>
                </a:solidFill>
                <a:latin typeface="Calibri"/>
              </a:rPr>
              <a:t>Let's take a look at the online classroom.  From the Get a Tutor! tab on our portal,</a:t>
            </a:r>
            <a:endParaRPr lang="en-US" sz="1600" dirty="0">
              <a:solidFill>
                <a:srgbClr val="000000"/>
              </a:solidFill>
              <a:latin typeface="Calibri"/>
            </a:endParaRPr>
          </a:p>
        </p:txBody>
      </p:sp>
      <p:sp>
        <p:nvSpPr>
          <p:cNvPr id="5" name="mdpls slide 6answerafew00:00:06.6-00:00:13.0"/>
          <p:cNvSpPr txBox="1"/>
          <p:nvPr>
            <p:custDataLst>
              <p:tags r:id="rId5"/>
            </p:custDataLst>
          </p:nvPr>
        </p:nvSpPr>
        <p:spPr>
          <a:xfrm>
            <a:off x="0" y="6614160"/>
            <a:ext cx="9144000" cy="243840"/>
          </a:xfrm>
          <a:prstGeom prst="rect">
            <a:avLst/>
          </a:prstGeom>
          <a:solidFill>
            <a:srgbClr val="FFFFFF">
              <a:alpha val="70000"/>
            </a:srgbClr>
          </a:solidFill>
        </p:spPr>
        <p:txBody>
          <a:bodyPr vert="horz" tIns="0" bIns="0" rtlCol="0">
            <a:noAutofit/>
          </a:bodyPr>
          <a:lstStyle/>
          <a:p>
            <a:r>
              <a:rPr lang="en-US" sz="1600" dirty="0" smtClean="0">
                <a:solidFill>
                  <a:srgbClr val="000000"/>
                </a:solidFill>
                <a:latin typeface="Calibri"/>
              </a:rPr>
              <a:t>answer a few short questions about the help you need. Then click Get a Tutor! to get connected.</a:t>
            </a:r>
            <a:endParaRPr lang="en-US" sz="1600" dirty="0">
              <a:solidFill>
                <a:srgbClr val="000000"/>
              </a:solidFill>
              <a:latin typeface="Calibri"/>
            </a:endParaRPr>
          </a:p>
        </p:txBody>
      </p:sp>
      <p:grpSp>
        <p:nvGrpSpPr>
          <p:cNvPr id="27" name="Group 26"/>
          <p:cNvGrpSpPr/>
          <p:nvPr/>
        </p:nvGrpSpPr>
        <p:grpSpPr>
          <a:xfrm>
            <a:off x="111499" y="293742"/>
            <a:ext cx="6500886" cy="438755"/>
            <a:chOff x="155941" y="301361"/>
            <a:chExt cx="6500886" cy="438755"/>
          </a:xfrm>
        </p:grpSpPr>
        <p:pic>
          <p:nvPicPr>
            <p:cNvPr id="28" name="Picture 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55941" y="301361"/>
              <a:ext cx="2249122" cy="4308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05063" y="333656"/>
              <a:ext cx="2144032" cy="3970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546674" y="359116"/>
              <a:ext cx="2110153"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3" name="Rectangle 2"/>
          <p:cNvSpPr/>
          <p:nvPr/>
        </p:nvSpPr>
        <p:spPr>
          <a:xfrm>
            <a:off x="111499" y="293742"/>
            <a:ext cx="2326901" cy="444495"/>
          </a:xfrm>
          <a:prstGeom prst="rect">
            <a:avLst/>
          </a:prstGeom>
          <a:noFill/>
          <a:ln>
            <a:solidFill>
              <a:srgbClr val="F794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5115947"/>
      </p:ext>
    </p:extLst>
  </p:cSld>
  <p:clrMapOvr>
    <a:masterClrMapping/>
  </p:clrMapOvr>
  <mc:AlternateContent xmlns:mc="http://schemas.openxmlformats.org/markup-compatibility/2006" xmlns:p14="http://schemas.microsoft.com/office/powerpoint/2010/main">
    <mc:Choice Requires="p14">
      <p:transition p14:dur="10" advClick="0" advTm="13400"/>
    </mc:Choice>
    <mc:Fallback xmlns="">
      <p:transition advClick="0" advTm="134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281" fill="hold"/>
                                        <p:tgtEl>
                                          <p:spTgt spid="2"/>
                                        </p:tgtEl>
                                      </p:cBhvr>
                                    </p:cmd>
                                  </p:childTnLst>
                                </p:cTn>
                              </p:par>
                              <p:par>
                                <p:cTn id="7" presetID="10"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200"/>
                                        <p:tgtEl>
                                          <p:spTgt spid="4"/>
                                        </p:tgtEl>
                                      </p:cBhvr>
                                    </p:animEffect>
                                  </p:childTnLst>
                                </p:cTn>
                              </p:par>
                              <p:par>
                                <p:cTn id="10" presetID="10" presetClass="exit" presetSubtype="0" fill="hold" grpId="1" nodeType="withEffect">
                                  <p:stCondLst>
                                    <p:cond delay="11100"/>
                                  </p:stCondLst>
                                  <p:childTnLst>
                                    <p:animEffect transition="out" filter="fade">
                                      <p:cBhvr>
                                        <p:cTn id="11" dur="200"/>
                                        <p:tgtEl>
                                          <p:spTgt spid="4"/>
                                        </p:tgtEl>
                                      </p:cBhvr>
                                    </p:animEffect>
                                    <p:set>
                                      <p:cBhvr>
                                        <p:cTn id="12" dur="1" fill="hold">
                                          <p:stCondLst>
                                            <p:cond delay="199"/>
                                          </p:stCondLst>
                                        </p:cTn>
                                        <p:tgtEl>
                                          <p:spTgt spid="4"/>
                                        </p:tgtEl>
                                        <p:attrNameLst>
                                          <p:attrName>style.visibility</p:attrName>
                                        </p:attrNameLst>
                                      </p:cBhvr>
                                      <p:to>
                                        <p:strVal val="hidden"/>
                                      </p:to>
                                    </p:set>
                                  </p:childTnLst>
                                </p:cTn>
                              </p:par>
                              <p:par>
                                <p:cTn id="13" presetID="10" presetClass="entr" presetSubtype="0" fill="hold" grpId="0" nodeType="withEffect">
                                  <p:stCondLst>
                                    <p:cond delay="1110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
                                        <p:tgtEl>
                                          <p:spTgt spid="5"/>
                                        </p:tgtEl>
                                      </p:cBhvr>
                                    </p:animEffect>
                                  </p:childTnLst>
                                </p:cTn>
                              </p:par>
                              <p:par>
                                <p:cTn id="16" presetID="21" presetClass="entr" presetSubtype="1" fill="hold" grpId="0" nodeType="withEffect">
                                  <p:stCondLst>
                                    <p:cond delay="4000"/>
                                  </p:stCondLst>
                                  <p:childTnLst>
                                    <p:set>
                                      <p:cBhvr>
                                        <p:cTn id="17" dur="1" fill="hold">
                                          <p:stCondLst>
                                            <p:cond delay="0"/>
                                          </p:stCondLst>
                                        </p:cTn>
                                        <p:tgtEl>
                                          <p:spTgt spid="3"/>
                                        </p:tgtEl>
                                        <p:attrNameLst>
                                          <p:attrName>style.visibility</p:attrName>
                                        </p:attrNameLst>
                                      </p:cBhvr>
                                      <p:to>
                                        <p:strVal val="visible"/>
                                      </p:to>
                                    </p:set>
                                    <p:animEffect transition="in" filter="wheel(1)">
                                      <p:cBhvr>
                                        <p:cTn id="18" dur="1500"/>
                                        <p:tgtEl>
                                          <p:spTgt spid="3"/>
                                        </p:tgtEl>
                                      </p:cBhvr>
                                    </p:animEffect>
                                  </p:childTnLst>
                                </p:cTn>
                              </p:par>
                              <p:par>
                                <p:cTn id="19" presetID="1" presetClass="exit" presetSubtype="0" fill="hold" grpId="1" nodeType="withEffect">
                                  <p:stCondLst>
                                    <p:cond delay="5500"/>
                                  </p:stCondLst>
                                  <p:childTnLst>
                                    <p:set>
                                      <p:cBhvr>
                                        <p:cTn id="20" dur="1" fill="hold">
                                          <p:stCondLst>
                                            <p:cond delay="0"/>
                                          </p:stCondLst>
                                        </p:cTn>
                                        <p:tgtEl>
                                          <p:spTgt spid="3"/>
                                        </p:tgtEl>
                                        <p:attrNameLst>
                                          <p:attrName>style.visibility</p:attrName>
                                        </p:attrNameLst>
                                      </p:cBhvr>
                                      <p:to>
                                        <p:strVal val="hidden"/>
                                      </p:to>
                                    </p:set>
                                  </p:childTnLst>
                                </p:cTn>
                              </p:par>
                              <p:par>
                                <p:cTn id="21" presetID="22" presetClass="entr" presetSubtype="1" fill="hold" nodeType="withEffect">
                                  <p:stCondLst>
                                    <p:cond delay="6000"/>
                                  </p:stCondLst>
                                  <p:childTnLst>
                                    <p:set>
                                      <p:cBhvr>
                                        <p:cTn id="22" dur="1" fill="hold">
                                          <p:stCondLst>
                                            <p:cond delay="0"/>
                                          </p:stCondLst>
                                        </p:cTn>
                                        <p:tgtEl>
                                          <p:spTgt spid="4101"/>
                                        </p:tgtEl>
                                        <p:attrNameLst>
                                          <p:attrName>style.visibility</p:attrName>
                                        </p:attrNameLst>
                                      </p:cBhvr>
                                      <p:to>
                                        <p:strVal val="visible"/>
                                      </p:to>
                                    </p:set>
                                    <p:animEffect transition="in" filter="wipe(up)">
                                      <p:cBhvr>
                                        <p:cTn id="23" dur="1000"/>
                                        <p:tgtEl>
                                          <p:spTgt spid="4101"/>
                                        </p:tgtEl>
                                      </p:cBhvr>
                                    </p:animEffect>
                                  </p:childTnLst>
                                </p:cTn>
                              </p:par>
                              <p:par>
                                <p:cTn id="24" presetID="1" presetClass="exit" presetSubtype="0" fill="hold" nodeType="withEffect">
                                  <p:stCondLst>
                                    <p:cond delay="7000"/>
                                  </p:stCondLst>
                                  <p:childTnLst>
                                    <p:set>
                                      <p:cBhvr>
                                        <p:cTn id="25" dur="1" fill="hold">
                                          <p:stCondLst>
                                            <p:cond delay="0"/>
                                          </p:stCondLst>
                                        </p:cTn>
                                        <p:tgtEl>
                                          <p:spTgt spid="4101"/>
                                        </p:tgtEl>
                                        <p:attrNameLst>
                                          <p:attrName>style.visibility</p:attrName>
                                        </p:attrNameLst>
                                      </p:cBhvr>
                                      <p:to>
                                        <p:strVal val="hidden"/>
                                      </p:to>
                                    </p:set>
                                  </p:childTnLst>
                                </p:cTn>
                              </p:par>
                              <p:par>
                                <p:cTn id="26" presetID="22" presetClass="entr" presetSubtype="1" fill="hold" nodeType="withEffect">
                                  <p:stCondLst>
                                    <p:cond delay="7000"/>
                                  </p:stCondLst>
                                  <p:childTnLst>
                                    <p:set>
                                      <p:cBhvr>
                                        <p:cTn id="27" dur="1" fill="hold">
                                          <p:stCondLst>
                                            <p:cond delay="0"/>
                                          </p:stCondLst>
                                        </p:cTn>
                                        <p:tgtEl>
                                          <p:spTgt spid="4102"/>
                                        </p:tgtEl>
                                        <p:attrNameLst>
                                          <p:attrName>style.visibility</p:attrName>
                                        </p:attrNameLst>
                                      </p:cBhvr>
                                      <p:to>
                                        <p:strVal val="visible"/>
                                      </p:to>
                                    </p:set>
                                    <p:animEffect transition="in" filter="wipe(up)">
                                      <p:cBhvr>
                                        <p:cTn id="28" dur="1000"/>
                                        <p:tgtEl>
                                          <p:spTgt spid="4102"/>
                                        </p:tgtEl>
                                      </p:cBhvr>
                                    </p:animEffect>
                                  </p:childTnLst>
                                </p:cTn>
                              </p:par>
                              <p:par>
                                <p:cTn id="29" presetID="1" presetClass="exit" presetSubtype="0" fill="hold" nodeType="withEffect">
                                  <p:stCondLst>
                                    <p:cond delay="8000"/>
                                  </p:stCondLst>
                                  <p:childTnLst>
                                    <p:set>
                                      <p:cBhvr>
                                        <p:cTn id="30" dur="1" fill="hold">
                                          <p:stCondLst>
                                            <p:cond delay="0"/>
                                          </p:stCondLst>
                                        </p:cTn>
                                        <p:tgtEl>
                                          <p:spTgt spid="4102"/>
                                        </p:tgtEl>
                                        <p:attrNameLst>
                                          <p:attrName>style.visibility</p:attrName>
                                        </p:attrNameLst>
                                      </p:cBhvr>
                                      <p:to>
                                        <p:strVal val="hidden"/>
                                      </p:to>
                                    </p:set>
                                  </p:childTnLst>
                                </p:cTn>
                              </p:par>
                              <p:par>
                                <p:cTn id="31" presetID="1" presetClass="entr" presetSubtype="0" fill="hold" nodeType="withEffect">
                                  <p:stCondLst>
                                    <p:cond delay="8000"/>
                                  </p:stCondLst>
                                  <p:childTnLst>
                                    <p:set>
                                      <p:cBhvr>
                                        <p:cTn id="32" dur="1" fill="hold">
                                          <p:stCondLst>
                                            <p:cond delay="0"/>
                                          </p:stCondLst>
                                        </p:cTn>
                                        <p:tgtEl>
                                          <p:spTgt spid="5122"/>
                                        </p:tgtEl>
                                        <p:attrNameLst>
                                          <p:attrName>style.visibility</p:attrName>
                                        </p:attrNameLst>
                                      </p:cBhvr>
                                      <p:to>
                                        <p:strVal val="visible"/>
                                      </p:to>
                                    </p:set>
                                  </p:childTnLst>
                                </p:cTn>
                              </p:par>
                              <p:par>
                                <p:cTn id="33" presetID="22" presetClass="entr" presetSubtype="1" fill="hold" nodeType="withEffect">
                                  <p:stCondLst>
                                    <p:cond delay="8000"/>
                                  </p:stCondLst>
                                  <p:childTnLst>
                                    <p:set>
                                      <p:cBhvr>
                                        <p:cTn id="34" dur="1" fill="hold">
                                          <p:stCondLst>
                                            <p:cond delay="0"/>
                                          </p:stCondLst>
                                        </p:cTn>
                                        <p:tgtEl>
                                          <p:spTgt spid="4103"/>
                                        </p:tgtEl>
                                        <p:attrNameLst>
                                          <p:attrName>style.visibility</p:attrName>
                                        </p:attrNameLst>
                                      </p:cBhvr>
                                      <p:to>
                                        <p:strVal val="visible"/>
                                      </p:to>
                                    </p:set>
                                    <p:animEffect transition="in" filter="wipe(up)">
                                      <p:cBhvr>
                                        <p:cTn id="35" dur="1000"/>
                                        <p:tgtEl>
                                          <p:spTgt spid="4103"/>
                                        </p:tgtEl>
                                      </p:cBhvr>
                                    </p:animEffect>
                                  </p:childTnLst>
                                </p:cTn>
                              </p:par>
                              <p:par>
                                <p:cTn id="36" presetID="1" presetClass="exit" presetSubtype="0" fill="hold" nodeType="withEffect">
                                  <p:stCondLst>
                                    <p:cond delay="9000"/>
                                  </p:stCondLst>
                                  <p:childTnLst>
                                    <p:set>
                                      <p:cBhvr>
                                        <p:cTn id="37" dur="1" fill="hold">
                                          <p:stCondLst>
                                            <p:cond delay="0"/>
                                          </p:stCondLst>
                                        </p:cTn>
                                        <p:tgtEl>
                                          <p:spTgt spid="4103"/>
                                        </p:tgtEl>
                                        <p:attrNameLst>
                                          <p:attrName>style.visibility</p:attrName>
                                        </p:attrNameLst>
                                      </p:cBhvr>
                                      <p:to>
                                        <p:strVal val="hidden"/>
                                      </p:to>
                                    </p:set>
                                  </p:childTnLst>
                                </p:cTn>
                              </p:par>
                              <p:par>
                                <p:cTn id="38" presetID="1" presetClass="entr" presetSubtype="0" fill="hold" nodeType="withEffect">
                                  <p:stCondLst>
                                    <p:cond delay="9000"/>
                                  </p:stCondLst>
                                  <p:childTnLst>
                                    <p:set>
                                      <p:cBhvr>
                                        <p:cTn id="39" dur="1" fill="hold">
                                          <p:stCondLst>
                                            <p:cond delay="0"/>
                                          </p:stCondLst>
                                        </p:cTn>
                                        <p:tgtEl>
                                          <p:spTgt spid="5123"/>
                                        </p:tgtEl>
                                        <p:attrNameLst>
                                          <p:attrName>style.visibility</p:attrName>
                                        </p:attrNameLst>
                                      </p:cBhvr>
                                      <p:to>
                                        <p:strVal val="visible"/>
                                      </p:to>
                                    </p:set>
                                  </p:childTnLst>
                                </p:cTn>
                              </p:par>
                              <p:par>
                                <p:cTn id="40" presetID="22" presetClass="entr" presetSubtype="8" fill="hold" grpId="0" nodeType="withEffect">
                                  <p:stCondLst>
                                    <p:cond delay="900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1500"/>
                                        <p:tgtEl>
                                          <p:spTgt spid="23"/>
                                        </p:tgtEl>
                                      </p:cBhvr>
                                    </p:animEffect>
                                  </p:childTnLst>
                                </p:cTn>
                              </p:par>
                              <p:par>
                                <p:cTn id="43" presetID="6" presetClass="emph" presetSubtype="0" autoRev="1" fill="hold" nodeType="withEffect">
                                  <p:stCondLst>
                                    <p:cond delay="11100"/>
                                  </p:stCondLst>
                                  <p:childTnLst>
                                    <p:animScale>
                                      <p:cBhvr>
                                        <p:cTn id="44" dur="950" fill="hold"/>
                                        <p:tgtEl>
                                          <p:spTgt spid="410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45" fill="hold" display="0">
                  <p:stCondLst>
                    <p:cond delay="indefinite"/>
                  </p:stCondLst>
                  <p:endCondLst>
                    <p:cond evt="onStopAudio" delay="0">
                      <p:tgtEl>
                        <p:sldTgt/>
                      </p:tgtEl>
                    </p:cond>
                  </p:endCondLst>
                </p:cTn>
                <p:tgtEl>
                  <p:spTgt spid="2"/>
                </p:tgtEl>
              </p:cMediaNode>
            </p:audio>
          </p:childTnLst>
        </p:cTn>
      </p:par>
    </p:tnLst>
    <p:bldLst>
      <p:bldP spid="23" grpId="0" animBg="1"/>
      <p:bldP spid="4" grpId="0" animBg="1"/>
      <p:bldP spid="4" grpId="1" animBg="1"/>
      <p:bldP spid="5" grpId="0" animBg="1"/>
      <p:bldP spid="3" grpId="0" animBg="1"/>
      <p:bldP spid="3"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0" y="1762648"/>
            <a:ext cx="9144000" cy="5105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0" name="Picture 2" descr="C:\Users\delrosarios\Pictures\New Classroom with Math Problem.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816" y="301137"/>
            <a:ext cx="9098368" cy="6124914"/>
          </a:xfrm>
          <a:prstGeom prst="rect">
            <a:avLst/>
          </a:prstGeom>
          <a:noFill/>
          <a:extLst>
            <a:ext uri="{909E8E84-426E-40DD-AFC4-6F175D3DCCD1}">
              <a14:hiddenFill xmlns:a14="http://schemas.microsoft.com/office/drawing/2010/main">
                <a:solidFill>
                  <a:srgbClr val="FFFFFF"/>
                </a:solidFill>
              </a14:hiddenFill>
            </a:ext>
          </a:extLst>
        </p:spPr>
      </p:pic>
      <p:sp>
        <p:nvSpPr>
          <p:cNvPr id="2" name="Right Arrow 1"/>
          <p:cNvSpPr/>
          <p:nvPr/>
        </p:nvSpPr>
        <p:spPr>
          <a:xfrm>
            <a:off x="5621043" y="2673138"/>
            <a:ext cx="1309865" cy="721473"/>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Chat</a:t>
            </a:r>
            <a:endParaRPr lang="en-US" dirty="0"/>
          </a:p>
        </p:txBody>
      </p:sp>
      <p:sp>
        <p:nvSpPr>
          <p:cNvPr id="4" name="Left Arrow 3"/>
          <p:cNvSpPr/>
          <p:nvPr/>
        </p:nvSpPr>
        <p:spPr>
          <a:xfrm>
            <a:off x="1449063" y="2592217"/>
            <a:ext cx="1964797" cy="811658"/>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dirty="0" smtClean="0"/>
              <a:t>Whiteboard Tools</a:t>
            </a:r>
            <a:endParaRPr lang="en-US" sz="1200" dirty="0"/>
          </a:p>
        </p:txBody>
      </p:sp>
      <p:pic>
        <p:nvPicPr>
          <p:cNvPr id="12" name="Picture 11"/>
          <p:cNvPicPr/>
          <p:nvPr/>
        </p:nvPicPr>
        <p:blipFill rotWithShape="1">
          <a:blip r:embed="rId11"/>
          <a:srcRect t="12644" r="19884"/>
          <a:stretch/>
        </p:blipFill>
        <p:spPr bwMode="auto">
          <a:xfrm>
            <a:off x="25189" y="629837"/>
            <a:ext cx="8979965" cy="5796213"/>
          </a:xfrm>
          <a:prstGeom prst="rect">
            <a:avLst/>
          </a:prstGeom>
          <a:ln>
            <a:noFill/>
          </a:ln>
          <a:extLst>
            <a:ext uri="{53640926-AAD7-44D8-BBD7-CCE9431645EC}">
              <a14:shadowObscured xmlns:a14="http://schemas.microsoft.com/office/drawing/2010/main"/>
            </a:ext>
          </a:extLst>
        </p:spPr>
      </p:pic>
      <p:pic>
        <p:nvPicPr>
          <p:cNvPr id="25" name="Picture 24"/>
          <p:cNvPicPr/>
          <p:nvPr/>
        </p:nvPicPr>
        <p:blipFill rotWithShape="1">
          <a:blip r:embed="rId12"/>
          <a:srcRect l="4171" t="14122" r="87534" b="75385"/>
          <a:stretch/>
        </p:blipFill>
        <p:spPr bwMode="auto">
          <a:xfrm>
            <a:off x="1840544" y="899615"/>
            <a:ext cx="1499430" cy="1169401"/>
          </a:xfrm>
          <a:prstGeom prst="rect">
            <a:avLst/>
          </a:prstGeom>
          <a:ln>
            <a:noFill/>
          </a:ln>
          <a:extLst>
            <a:ext uri="{53640926-AAD7-44D8-BBD7-CCE9431645EC}">
              <a14:shadowObscured xmlns:a14="http://schemas.microsoft.com/office/drawing/2010/main"/>
            </a:ext>
          </a:extLst>
        </p:spPr>
      </p:pic>
      <p:pic>
        <p:nvPicPr>
          <p:cNvPr id="26" name="Picture 25"/>
          <p:cNvPicPr/>
          <p:nvPr/>
        </p:nvPicPr>
        <p:blipFill rotWithShape="1">
          <a:blip r:embed="rId12"/>
          <a:srcRect l="3636" t="24614" r="88203" b="57485"/>
          <a:stretch/>
        </p:blipFill>
        <p:spPr bwMode="auto">
          <a:xfrm>
            <a:off x="1747824" y="1903748"/>
            <a:ext cx="1164235" cy="1325173"/>
          </a:xfrm>
          <a:prstGeom prst="rect">
            <a:avLst/>
          </a:prstGeom>
          <a:ln>
            <a:noFill/>
          </a:ln>
          <a:extLst>
            <a:ext uri="{53640926-AAD7-44D8-BBD7-CCE9431645EC}">
              <a14:shadowObscured xmlns:a14="http://schemas.microsoft.com/office/drawing/2010/main"/>
            </a:ext>
          </a:extLst>
        </p:spPr>
      </p:pic>
      <p:pic>
        <p:nvPicPr>
          <p:cNvPr id="27" name="Picture 26"/>
          <p:cNvPicPr/>
          <p:nvPr/>
        </p:nvPicPr>
        <p:blipFill rotWithShape="1">
          <a:blip r:embed="rId12"/>
          <a:srcRect l="4996" t="42515" r="84730" b="51127"/>
          <a:stretch/>
        </p:blipFill>
        <p:spPr bwMode="auto">
          <a:xfrm>
            <a:off x="1922993" y="3184547"/>
            <a:ext cx="1439226" cy="617031"/>
          </a:xfrm>
          <a:prstGeom prst="rect">
            <a:avLst/>
          </a:prstGeom>
          <a:ln>
            <a:noFill/>
          </a:ln>
          <a:extLst>
            <a:ext uri="{53640926-AAD7-44D8-BBD7-CCE9431645EC}">
              <a14:shadowObscured xmlns:a14="http://schemas.microsoft.com/office/drawing/2010/main"/>
            </a:ext>
          </a:extLst>
        </p:spPr>
      </p:pic>
      <p:pic>
        <p:nvPicPr>
          <p:cNvPr id="28" name="Picture 27"/>
          <p:cNvPicPr/>
          <p:nvPr/>
        </p:nvPicPr>
        <p:blipFill rotWithShape="1">
          <a:blip r:embed="rId12"/>
          <a:srcRect l="28789" t="15860" r="45255" b="41888"/>
          <a:stretch/>
        </p:blipFill>
        <p:spPr bwMode="auto">
          <a:xfrm>
            <a:off x="3647328" y="809574"/>
            <a:ext cx="3033029" cy="2518884"/>
          </a:xfrm>
          <a:prstGeom prst="rect">
            <a:avLst/>
          </a:prstGeom>
          <a:ln>
            <a:noFill/>
          </a:ln>
          <a:extLst>
            <a:ext uri="{53640926-AAD7-44D8-BBD7-CCE9431645EC}">
              <a14:shadowObscured xmlns:a14="http://schemas.microsoft.com/office/drawing/2010/main"/>
            </a:ext>
          </a:extLst>
        </p:spPr>
      </p:pic>
      <p:pic>
        <p:nvPicPr>
          <p:cNvPr id="29" name="Picture 28"/>
          <p:cNvPicPr/>
          <p:nvPr/>
        </p:nvPicPr>
        <p:blipFill rotWithShape="1">
          <a:blip r:embed="rId13"/>
          <a:srcRect l="7018" t="13275" r="20283" b="605"/>
          <a:stretch/>
        </p:blipFill>
        <p:spPr bwMode="auto">
          <a:xfrm>
            <a:off x="434608" y="692641"/>
            <a:ext cx="8634956" cy="5686086"/>
          </a:xfrm>
          <a:prstGeom prst="rect">
            <a:avLst/>
          </a:prstGeom>
          <a:ln>
            <a:noFill/>
          </a:ln>
          <a:extLst>
            <a:ext uri="{53640926-AAD7-44D8-BBD7-CCE9431645EC}">
              <a14:shadowObscured xmlns:a14="http://schemas.microsoft.com/office/drawing/2010/main"/>
            </a:ext>
          </a:extLst>
        </p:spPr>
      </p:pic>
      <p:pic>
        <p:nvPicPr>
          <p:cNvPr id="11" name="Picture 2" descr="C:\Users\delrosarios\Pictures\New Classroom with Math Problem.JPG"/>
          <p:cNvPicPr>
            <a:picLocks noChangeAspect="1" noChangeArrowheads="1"/>
          </p:cNvPicPr>
          <p:nvPr/>
        </p:nvPicPr>
        <p:blipFill rotWithShape="1">
          <a:blip r:embed="rId10">
            <a:extLst>
              <a:ext uri="{28A0092B-C50C-407E-A947-70E740481C1C}">
                <a14:useLocalDpi xmlns:a14="http://schemas.microsoft.com/office/drawing/2010/main" val="0"/>
              </a:ext>
            </a:extLst>
          </a:blip>
          <a:srcRect l="79764" t="26924"/>
          <a:stretch/>
        </p:blipFill>
        <p:spPr bwMode="auto">
          <a:xfrm>
            <a:off x="7271645" y="1888656"/>
            <a:ext cx="1841101" cy="4475836"/>
          </a:xfrm>
          <a:prstGeom prst="rect">
            <a:avLst/>
          </a:prstGeom>
          <a:noFill/>
          <a:extLst>
            <a:ext uri="{909E8E84-426E-40DD-AFC4-6F175D3DCCD1}">
              <a14:hiddenFill xmlns:a14="http://schemas.microsoft.com/office/drawing/2010/main">
                <a:solidFill>
                  <a:srgbClr val="FFFFFF"/>
                </a:solidFill>
              </a14:hiddenFill>
            </a:ext>
          </a:extLst>
        </p:spPr>
      </p:pic>
      <p:sp>
        <p:nvSpPr>
          <p:cNvPr id="40" name="Right Arrow 39"/>
          <p:cNvSpPr/>
          <p:nvPr/>
        </p:nvSpPr>
        <p:spPr>
          <a:xfrm>
            <a:off x="6019800" y="4671488"/>
            <a:ext cx="1079474" cy="360737"/>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31" name="Right Arrow 30"/>
          <p:cNvSpPr/>
          <p:nvPr/>
        </p:nvSpPr>
        <p:spPr>
          <a:xfrm rot="10800000">
            <a:off x="437958" y="629836"/>
            <a:ext cx="857441" cy="360737"/>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pic>
        <p:nvPicPr>
          <p:cNvPr id="48" name="mdpls slide 7.wma">
            <a:hlinkClick r:id="" action="ppaction://media"/>
          </p:cNvPr>
          <p:cNvPicPr>
            <a:picLocks noChangeAspect="1"/>
          </p:cNvPicPr>
          <p:nvPr>
            <a:audioFile r:link="rId2"/>
            <p:custDataLst>
              <p:tags r:id="rId3"/>
            </p:custDataLst>
            <p:extLst>
              <p:ext uri="{DAA4B4D4-6D71-4841-9C94-3DE7FCFB9230}">
                <p14:media xmlns:p14="http://schemas.microsoft.com/office/powerpoint/2010/main" r:embed="rId1">
                  <p14:bmkLst>
                    <p14:bmk name="mdpls slide 700:00:00.0" time="0"/>
                    <p14:bmk name="mdpls slide 700:00:04.5" time="4580"/>
                    <p14:bmk name="mdpls slide 700:00:07.8" time="7870"/>
                    <p14:bmk name="mdpls slide 700:00:14.3" time="14340"/>
                    <p14:bmk name="mdpls slide 700:00:18.1" time="18150"/>
                  </p14:bmkLst>
                </p14:media>
              </p:ext>
            </p:extLst>
          </p:nvPr>
        </p:nvPicPr>
        <p:blipFill>
          <a:blip r:embed="rId14"/>
          <a:stretch>
            <a:fillRect/>
          </a:stretch>
        </p:blipFill>
        <p:spPr>
          <a:xfrm>
            <a:off x="4267200" y="3124200"/>
            <a:ext cx="609600" cy="609600"/>
          </a:xfrm>
          <a:prstGeom prst="rect">
            <a:avLst/>
          </a:prstGeom>
        </p:spPr>
      </p:pic>
      <p:sp>
        <p:nvSpPr>
          <p:cNvPr id="50" name="mdpls slide 7Oncetheclassroom00:00:00.0-00:00:04.5"/>
          <p:cNvSpPr txBox="1"/>
          <p:nvPr>
            <p:custDataLst>
              <p:tags r:id="rId4"/>
            </p:custDataLst>
          </p:nvPr>
        </p:nvSpPr>
        <p:spPr>
          <a:xfrm>
            <a:off x="0" y="6614160"/>
            <a:ext cx="9144000" cy="243840"/>
          </a:xfrm>
          <a:prstGeom prst="rect">
            <a:avLst/>
          </a:prstGeom>
          <a:solidFill>
            <a:srgbClr val="FFFFFF">
              <a:alpha val="70000"/>
            </a:srgbClr>
          </a:solidFill>
        </p:spPr>
        <p:txBody>
          <a:bodyPr vert="horz" tIns="0" bIns="0" rtlCol="0">
            <a:noAutofit/>
          </a:bodyPr>
          <a:lstStyle/>
          <a:p>
            <a:r>
              <a:rPr lang="en-US" sz="1600" dirty="0" smtClean="0">
                <a:solidFill>
                  <a:srgbClr val="000000"/>
                </a:solidFill>
                <a:latin typeface="Calibri"/>
              </a:rPr>
              <a:t>Once the classroom opens, you'll be connected to a tutor.</a:t>
            </a:r>
            <a:endParaRPr lang="en-US" sz="1600" dirty="0">
              <a:solidFill>
                <a:srgbClr val="000000"/>
              </a:solidFill>
              <a:latin typeface="Calibri"/>
            </a:endParaRPr>
          </a:p>
        </p:txBody>
      </p:sp>
      <p:sp>
        <p:nvSpPr>
          <p:cNvPr id="51" name="mdpls slide 7Chatbackand00:00:04.5-00:00:07.8"/>
          <p:cNvSpPr txBox="1"/>
          <p:nvPr>
            <p:custDataLst>
              <p:tags r:id="rId5"/>
            </p:custDataLst>
          </p:nvPr>
        </p:nvSpPr>
        <p:spPr>
          <a:xfrm>
            <a:off x="0" y="6614160"/>
            <a:ext cx="9144000" cy="243840"/>
          </a:xfrm>
          <a:prstGeom prst="rect">
            <a:avLst/>
          </a:prstGeom>
          <a:solidFill>
            <a:srgbClr val="FFFFFF">
              <a:alpha val="70000"/>
            </a:srgbClr>
          </a:solidFill>
        </p:spPr>
        <p:txBody>
          <a:bodyPr vert="horz" tIns="0" bIns="0" rtlCol="0">
            <a:noAutofit/>
          </a:bodyPr>
          <a:lstStyle/>
          <a:p>
            <a:r>
              <a:rPr lang="en-US" sz="1600" dirty="0" smtClean="0">
                <a:solidFill>
                  <a:srgbClr val="000000"/>
                </a:solidFill>
                <a:latin typeface="Calibri"/>
              </a:rPr>
              <a:t>Chat back and forth with your tutor in our chat box.</a:t>
            </a:r>
            <a:endParaRPr lang="en-US" sz="1600" dirty="0">
              <a:solidFill>
                <a:srgbClr val="000000"/>
              </a:solidFill>
              <a:latin typeface="Calibri"/>
            </a:endParaRPr>
          </a:p>
        </p:txBody>
      </p:sp>
      <p:sp>
        <p:nvSpPr>
          <p:cNvPr id="52" name="mdpls slide 7Usethewhiteboard00:00:07.8-00:00:14.3"/>
          <p:cNvSpPr txBox="1"/>
          <p:nvPr>
            <p:custDataLst>
              <p:tags r:id="rId6"/>
            </p:custDataLst>
          </p:nvPr>
        </p:nvSpPr>
        <p:spPr>
          <a:xfrm>
            <a:off x="0" y="6614160"/>
            <a:ext cx="9144000" cy="243840"/>
          </a:xfrm>
          <a:prstGeom prst="rect">
            <a:avLst/>
          </a:prstGeom>
          <a:solidFill>
            <a:srgbClr val="FFFFFF">
              <a:alpha val="70000"/>
            </a:srgbClr>
          </a:solidFill>
        </p:spPr>
        <p:txBody>
          <a:bodyPr vert="horz" tIns="0" bIns="0" rtlCol="0">
            <a:noAutofit/>
          </a:bodyPr>
          <a:lstStyle/>
          <a:p>
            <a:r>
              <a:rPr lang="en-US" sz="1600" dirty="0" smtClean="0">
                <a:solidFill>
                  <a:srgbClr val="000000"/>
                </a:solidFill>
                <a:latin typeface="Calibri"/>
              </a:rPr>
              <a:t>Use the whiteboard to draw out your problem, create an outline or post a picture of your assignment.</a:t>
            </a:r>
            <a:endParaRPr lang="en-US" sz="1600" dirty="0">
              <a:solidFill>
                <a:srgbClr val="000000"/>
              </a:solidFill>
              <a:latin typeface="Calibri"/>
            </a:endParaRPr>
          </a:p>
        </p:txBody>
      </p:sp>
      <p:sp>
        <p:nvSpPr>
          <p:cNvPr id="53" name="mdpls slide 7Youcaneven00:00:14.3-00:00:18.1"/>
          <p:cNvSpPr txBox="1"/>
          <p:nvPr>
            <p:custDataLst>
              <p:tags r:id="rId7"/>
            </p:custDataLst>
          </p:nvPr>
        </p:nvSpPr>
        <p:spPr>
          <a:xfrm>
            <a:off x="0" y="6614160"/>
            <a:ext cx="9144000" cy="243840"/>
          </a:xfrm>
          <a:prstGeom prst="rect">
            <a:avLst/>
          </a:prstGeom>
          <a:solidFill>
            <a:srgbClr val="FFFFFF">
              <a:alpha val="70000"/>
            </a:srgbClr>
          </a:solidFill>
        </p:spPr>
        <p:txBody>
          <a:bodyPr vert="horz" tIns="0" bIns="0" rtlCol="0">
            <a:noAutofit/>
          </a:bodyPr>
          <a:lstStyle/>
          <a:p>
            <a:r>
              <a:rPr lang="en-US" sz="1600" dirty="0" smtClean="0">
                <a:solidFill>
                  <a:srgbClr val="000000"/>
                </a:solidFill>
                <a:latin typeface="Calibri"/>
              </a:rPr>
              <a:t>You can even turn the whiteboard into graph paper if needed.</a:t>
            </a:r>
            <a:endParaRPr lang="en-US" sz="1600" dirty="0">
              <a:solidFill>
                <a:srgbClr val="000000"/>
              </a:solidFill>
              <a:latin typeface="Calibri"/>
            </a:endParaRPr>
          </a:p>
        </p:txBody>
      </p:sp>
    </p:spTree>
    <p:extLst>
      <p:ext uri="{BB962C8B-B14F-4D97-AF65-F5344CB8AC3E}">
        <p14:creationId xmlns:p14="http://schemas.microsoft.com/office/powerpoint/2010/main" val="3153924494"/>
      </p:ext>
    </p:extLst>
  </p:cSld>
  <p:clrMapOvr>
    <a:masterClrMapping/>
  </p:clrMapOvr>
  <mc:AlternateContent xmlns:mc="http://schemas.openxmlformats.org/markup-compatibility/2006" xmlns:p14="http://schemas.microsoft.com/office/powerpoint/2010/main">
    <mc:Choice Requires="p14">
      <p:transition p14:dur="10" advClick="0" advTm="17000"/>
    </mc:Choice>
    <mc:Fallback xmlns="">
      <p:transition advClick="0" advTm="17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761" fill="hold"/>
                                        <p:tgtEl>
                                          <p:spTgt spid="48"/>
                                        </p:tgtEl>
                                      </p:cBhvr>
                                    </p:cmd>
                                  </p:childTnLst>
                                </p:cTn>
                              </p:par>
                              <p:par>
                                <p:cTn id="7" presetID="10" presetClass="entr" presetSubtype="0" fill="hold" grpId="0" nodeType="withEffect">
                                  <p:stCondLst>
                                    <p:cond delay="0"/>
                                  </p:stCondLst>
                                  <p:childTnLst>
                                    <p:set>
                                      <p:cBhvr>
                                        <p:cTn id="8" dur="1" fill="hold">
                                          <p:stCondLst>
                                            <p:cond delay="0"/>
                                          </p:stCondLst>
                                        </p:cTn>
                                        <p:tgtEl>
                                          <p:spTgt spid="50"/>
                                        </p:tgtEl>
                                        <p:attrNameLst>
                                          <p:attrName>style.visibility</p:attrName>
                                        </p:attrNameLst>
                                      </p:cBhvr>
                                      <p:to>
                                        <p:strVal val="visible"/>
                                      </p:to>
                                    </p:set>
                                    <p:animEffect transition="in" filter="fade">
                                      <p:cBhvr>
                                        <p:cTn id="9" dur="200"/>
                                        <p:tgtEl>
                                          <p:spTgt spid="50"/>
                                        </p:tgtEl>
                                      </p:cBhvr>
                                    </p:animEffect>
                                  </p:childTnLst>
                                </p:cTn>
                              </p:par>
                              <p:par>
                                <p:cTn id="10" presetID="2" presetClass="entr" presetSubtype="8" fill="hold" grpId="0" nodeType="withEffect">
                                  <p:stCondLst>
                                    <p:cond delay="4400"/>
                                  </p:stCondLst>
                                  <p:childTnLst>
                                    <p:set>
                                      <p:cBhvr>
                                        <p:cTn id="11" dur="1" fill="hold">
                                          <p:stCondLst>
                                            <p:cond delay="0"/>
                                          </p:stCondLst>
                                        </p:cTn>
                                        <p:tgtEl>
                                          <p:spTgt spid="40"/>
                                        </p:tgtEl>
                                        <p:attrNameLst>
                                          <p:attrName>style.visibility</p:attrName>
                                        </p:attrNameLst>
                                      </p:cBhvr>
                                      <p:to>
                                        <p:strVal val="visible"/>
                                      </p:to>
                                    </p:set>
                                    <p:anim calcmode="lin" valueType="num">
                                      <p:cBhvr additive="base">
                                        <p:cTn id="12" dur="2000" fill="hold"/>
                                        <p:tgtEl>
                                          <p:spTgt spid="40"/>
                                        </p:tgtEl>
                                        <p:attrNameLst>
                                          <p:attrName>ppt_x</p:attrName>
                                        </p:attrNameLst>
                                      </p:cBhvr>
                                      <p:tavLst>
                                        <p:tav tm="0">
                                          <p:val>
                                            <p:strVal val="0-#ppt_w/2"/>
                                          </p:val>
                                        </p:tav>
                                        <p:tav tm="100000">
                                          <p:val>
                                            <p:strVal val="#ppt_x"/>
                                          </p:val>
                                        </p:tav>
                                      </p:tavLst>
                                    </p:anim>
                                    <p:anim calcmode="lin" valueType="num">
                                      <p:cBhvr additive="base">
                                        <p:cTn id="13" dur="2000" fill="hold"/>
                                        <p:tgtEl>
                                          <p:spTgt spid="40"/>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750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1000" fill="hold"/>
                                        <p:tgtEl>
                                          <p:spTgt spid="31"/>
                                        </p:tgtEl>
                                        <p:attrNameLst>
                                          <p:attrName>ppt_x</p:attrName>
                                        </p:attrNameLst>
                                      </p:cBhvr>
                                      <p:tavLst>
                                        <p:tav tm="0">
                                          <p:val>
                                            <p:strVal val="0-#ppt_w/2"/>
                                          </p:val>
                                        </p:tav>
                                        <p:tav tm="100000">
                                          <p:val>
                                            <p:strVal val="#ppt_x"/>
                                          </p:val>
                                        </p:tav>
                                      </p:tavLst>
                                    </p:anim>
                                    <p:anim calcmode="lin" valueType="num">
                                      <p:cBhvr additive="base">
                                        <p:cTn id="17" dur="1000" fill="hold"/>
                                        <p:tgtEl>
                                          <p:spTgt spid="31"/>
                                        </p:tgtEl>
                                        <p:attrNameLst>
                                          <p:attrName>ppt_y</p:attrName>
                                        </p:attrNameLst>
                                      </p:cBhvr>
                                      <p:tavLst>
                                        <p:tav tm="0">
                                          <p:val>
                                            <p:strVal val="#ppt_y"/>
                                          </p:val>
                                        </p:tav>
                                        <p:tav tm="100000">
                                          <p:val>
                                            <p:strVal val="#ppt_y"/>
                                          </p:val>
                                        </p:tav>
                                      </p:tavLst>
                                    </p:anim>
                                  </p:childTnLst>
                                </p:cTn>
                              </p:par>
                              <p:par>
                                <p:cTn id="18" presetID="1" presetClass="exit" presetSubtype="0" fill="hold" grpId="1" nodeType="withEffect">
                                  <p:stCondLst>
                                    <p:cond delay="7500"/>
                                  </p:stCondLst>
                                  <p:childTnLst>
                                    <p:set>
                                      <p:cBhvr>
                                        <p:cTn id="19" dur="1" fill="hold">
                                          <p:stCondLst>
                                            <p:cond delay="0"/>
                                          </p:stCondLst>
                                        </p:cTn>
                                        <p:tgtEl>
                                          <p:spTgt spid="40"/>
                                        </p:tgtEl>
                                        <p:attrNameLst>
                                          <p:attrName>style.visibility</p:attrName>
                                        </p:attrNameLst>
                                      </p:cBhvr>
                                      <p:to>
                                        <p:strVal val="hidden"/>
                                      </p:to>
                                    </p:set>
                                  </p:childTnLst>
                                </p:cTn>
                              </p:par>
                              <p:par>
                                <p:cTn id="20" presetID="42" presetClass="path" presetSubtype="0" accel="50000" decel="50000" fill="hold" grpId="2" nodeType="withEffect">
                                  <p:stCondLst>
                                    <p:cond delay="9000"/>
                                  </p:stCondLst>
                                  <p:childTnLst>
                                    <p:animMotion origin="layout" path="M -1.66667E-6 -1.56836E-6 L -0.00312 0.44344 " pathEditMode="relative" rAng="0" ptsTypes="AA">
                                      <p:cBhvr>
                                        <p:cTn id="21" dur="5000" fill="hold"/>
                                        <p:tgtEl>
                                          <p:spTgt spid="31"/>
                                        </p:tgtEl>
                                        <p:attrNameLst>
                                          <p:attrName>ppt_x</p:attrName>
                                          <p:attrName>ppt_y</p:attrName>
                                        </p:attrNameLst>
                                      </p:cBhvr>
                                      <p:rCtr x="-156" y="22161"/>
                                    </p:animMotion>
                                  </p:childTnLst>
                                </p:cTn>
                              </p:par>
                              <p:par>
                                <p:cTn id="22" presetID="22" presetClass="entr" presetSubtype="8" fill="hold" nodeType="withEffect">
                                  <p:stCondLst>
                                    <p:cond delay="10500"/>
                                  </p:stCondLst>
                                  <p:childTnLst>
                                    <p:set>
                                      <p:cBhvr>
                                        <p:cTn id="23" dur="1" fill="hold">
                                          <p:stCondLst>
                                            <p:cond delay="0"/>
                                          </p:stCondLst>
                                        </p:cTn>
                                        <p:tgtEl>
                                          <p:spTgt spid="25"/>
                                        </p:tgtEl>
                                        <p:attrNameLst>
                                          <p:attrName>style.visibility</p:attrName>
                                        </p:attrNameLst>
                                      </p:cBhvr>
                                      <p:to>
                                        <p:strVal val="visible"/>
                                      </p:to>
                                    </p:set>
                                    <p:animEffect transition="in" filter="wipe(left)">
                                      <p:cBhvr>
                                        <p:cTn id="24" dur="1000"/>
                                        <p:tgtEl>
                                          <p:spTgt spid="25"/>
                                        </p:tgtEl>
                                      </p:cBhvr>
                                    </p:animEffect>
                                  </p:childTnLst>
                                </p:cTn>
                              </p:par>
                              <p:par>
                                <p:cTn id="25" presetID="22" presetClass="entr" presetSubtype="1" fill="hold" nodeType="withEffect">
                                  <p:stCondLst>
                                    <p:cond delay="12000"/>
                                  </p:stCondLst>
                                  <p:childTnLst>
                                    <p:set>
                                      <p:cBhvr>
                                        <p:cTn id="26" dur="1" fill="hold">
                                          <p:stCondLst>
                                            <p:cond delay="0"/>
                                          </p:stCondLst>
                                        </p:cTn>
                                        <p:tgtEl>
                                          <p:spTgt spid="26"/>
                                        </p:tgtEl>
                                        <p:attrNameLst>
                                          <p:attrName>style.visibility</p:attrName>
                                        </p:attrNameLst>
                                      </p:cBhvr>
                                      <p:to>
                                        <p:strVal val="visible"/>
                                      </p:to>
                                    </p:set>
                                    <p:animEffect transition="in" filter="wipe(up)">
                                      <p:cBhvr>
                                        <p:cTn id="27" dur="500"/>
                                        <p:tgtEl>
                                          <p:spTgt spid="26"/>
                                        </p:tgtEl>
                                      </p:cBhvr>
                                    </p:animEffect>
                                  </p:childTnLst>
                                </p:cTn>
                              </p:par>
                              <p:par>
                                <p:cTn id="28" presetID="22" presetClass="entr" presetSubtype="8" fill="hold" nodeType="withEffect">
                                  <p:stCondLst>
                                    <p:cond delay="13000"/>
                                  </p:stCondLst>
                                  <p:childTnLst>
                                    <p:set>
                                      <p:cBhvr>
                                        <p:cTn id="29" dur="1" fill="hold">
                                          <p:stCondLst>
                                            <p:cond delay="0"/>
                                          </p:stCondLst>
                                        </p:cTn>
                                        <p:tgtEl>
                                          <p:spTgt spid="27"/>
                                        </p:tgtEl>
                                        <p:attrNameLst>
                                          <p:attrName>style.visibility</p:attrName>
                                        </p:attrNameLst>
                                      </p:cBhvr>
                                      <p:to>
                                        <p:strVal val="visible"/>
                                      </p:to>
                                    </p:set>
                                    <p:animEffect transition="in" filter="wipe(left)">
                                      <p:cBhvr>
                                        <p:cTn id="30" dur="500"/>
                                        <p:tgtEl>
                                          <p:spTgt spid="27"/>
                                        </p:tgtEl>
                                      </p:cBhvr>
                                    </p:animEffect>
                                  </p:childTnLst>
                                </p:cTn>
                              </p:par>
                              <p:par>
                                <p:cTn id="31" presetID="1" presetClass="entr" presetSubtype="0" fill="hold" nodeType="withEffect">
                                  <p:stCondLst>
                                    <p:cond delay="14000"/>
                                  </p:stCondLst>
                                  <p:childTnLst>
                                    <p:set>
                                      <p:cBhvr>
                                        <p:cTn id="32" dur="1" fill="hold">
                                          <p:stCondLst>
                                            <p:cond delay="0"/>
                                          </p:stCondLst>
                                        </p:cTn>
                                        <p:tgtEl>
                                          <p:spTgt spid="28"/>
                                        </p:tgtEl>
                                        <p:attrNameLst>
                                          <p:attrName>style.visibility</p:attrName>
                                        </p:attrNameLst>
                                      </p:cBhvr>
                                      <p:to>
                                        <p:strVal val="visible"/>
                                      </p:to>
                                    </p:set>
                                  </p:childTnLst>
                                </p:cTn>
                              </p:par>
                              <p:par>
                                <p:cTn id="33" presetID="1" presetClass="entr" presetSubtype="0" fill="hold" nodeType="withEffect">
                                  <p:stCondLst>
                                    <p:cond delay="16000"/>
                                  </p:stCondLst>
                                  <p:childTnLst>
                                    <p:set>
                                      <p:cBhvr>
                                        <p:cTn id="34" dur="1" fill="hold">
                                          <p:stCondLst>
                                            <p:cond delay="0"/>
                                          </p:stCondLst>
                                        </p:cTn>
                                        <p:tgtEl>
                                          <p:spTgt spid="29"/>
                                        </p:tgtEl>
                                        <p:attrNameLst>
                                          <p:attrName>style.visibility</p:attrName>
                                        </p:attrNameLst>
                                      </p:cBhvr>
                                      <p:to>
                                        <p:strVal val="visible"/>
                                      </p:to>
                                    </p:set>
                                  </p:childTnLst>
                                </p:cTn>
                              </p:par>
                              <p:par>
                                <p:cTn id="35" presetID="1" presetClass="exit" presetSubtype="0" fill="hold" grpId="1" nodeType="withEffect">
                                  <p:stCondLst>
                                    <p:cond delay="16000"/>
                                  </p:stCondLst>
                                  <p:childTnLst>
                                    <p:set>
                                      <p:cBhvr>
                                        <p:cTn id="36" dur="1" fill="hold">
                                          <p:stCondLst>
                                            <p:cond delay="0"/>
                                          </p:stCondLst>
                                        </p:cTn>
                                        <p:tgtEl>
                                          <p:spTgt spid="31"/>
                                        </p:tgtEl>
                                        <p:attrNameLst>
                                          <p:attrName>style.visibility</p:attrName>
                                        </p:attrNameLst>
                                      </p:cBhvr>
                                      <p:to>
                                        <p:strVal val="hidden"/>
                                      </p:to>
                                    </p:set>
                                  </p:childTnLst>
                                </p:cTn>
                              </p:par>
                              <p:par>
                                <p:cTn id="37" presetID="10" presetClass="exit" presetSubtype="0" fill="hold" grpId="1" nodeType="withEffect">
                                  <p:stCondLst>
                                    <p:cond delay="4500"/>
                                  </p:stCondLst>
                                  <p:childTnLst>
                                    <p:animEffect transition="out" filter="fade">
                                      <p:cBhvr>
                                        <p:cTn id="38" dur="200"/>
                                        <p:tgtEl>
                                          <p:spTgt spid="50"/>
                                        </p:tgtEl>
                                      </p:cBhvr>
                                    </p:animEffect>
                                    <p:set>
                                      <p:cBhvr>
                                        <p:cTn id="39" dur="1" fill="hold">
                                          <p:stCondLst>
                                            <p:cond delay="199"/>
                                          </p:stCondLst>
                                        </p:cTn>
                                        <p:tgtEl>
                                          <p:spTgt spid="50"/>
                                        </p:tgtEl>
                                        <p:attrNameLst>
                                          <p:attrName>style.visibility</p:attrName>
                                        </p:attrNameLst>
                                      </p:cBhvr>
                                      <p:to>
                                        <p:strVal val="hidden"/>
                                      </p:to>
                                    </p:set>
                                  </p:childTnLst>
                                </p:cTn>
                              </p:par>
                              <p:par>
                                <p:cTn id="40" presetID="10" presetClass="entr" presetSubtype="0" fill="hold" grpId="0" nodeType="withEffect">
                                  <p:stCondLst>
                                    <p:cond delay="4500"/>
                                  </p:stCondLst>
                                  <p:childTnLst>
                                    <p:set>
                                      <p:cBhvr>
                                        <p:cTn id="41" dur="1" fill="hold">
                                          <p:stCondLst>
                                            <p:cond delay="0"/>
                                          </p:stCondLst>
                                        </p:cTn>
                                        <p:tgtEl>
                                          <p:spTgt spid="51"/>
                                        </p:tgtEl>
                                        <p:attrNameLst>
                                          <p:attrName>style.visibility</p:attrName>
                                        </p:attrNameLst>
                                      </p:cBhvr>
                                      <p:to>
                                        <p:strVal val="visible"/>
                                      </p:to>
                                    </p:set>
                                    <p:animEffect transition="in" filter="fade">
                                      <p:cBhvr>
                                        <p:cTn id="42" dur="200"/>
                                        <p:tgtEl>
                                          <p:spTgt spid="51"/>
                                        </p:tgtEl>
                                      </p:cBhvr>
                                    </p:animEffect>
                                  </p:childTnLst>
                                </p:cTn>
                              </p:par>
                              <p:par>
                                <p:cTn id="43" presetID="10" presetClass="exit" presetSubtype="0" fill="hold" grpId="1" nodeType="withEffect">
                                  <p:stCondLst>
                                    <p:cond delay="7800"/>
                                  </p:stCondLst>
                                  <p:childTnLst>
                                    <p:animEffect transition="out" filter="fade">
                                      <p:cBhvr>
                                        <p:cTn id="44" dur="200"/>
                                        <p:tgtEl>
                                          <p:spTgt spid="51"/>
                                        </p:tgtEl>
                                      </p:cBhvr>
                                    </p:animEffect>
                                    <p:set>
                                      <p:cBhvr>
                                        <p:cTn id="45" dur="1" fill="hold">
                                          <p:stCondLst>
                                            <p:cond delay="199"/>
                                          </p:stCondLst>
                                        </p:cTn>
                                        <p:tgtEl>
                                          <p:spTgt spid="51"/>
                                        </p:tgtEl>
                                        <p:attrNameLst>
                                          <p:attrName>style.visibility</p:attrName>
                                        </p:attrNameLst>
                                      </p:cBhvr>
                                      <p:to>
                                        <p:strVal val="hidden"/>
                                      </p:to>
                                    </p:set>
                                  </p:childTnLst>
                                </p:cTn>
                              </p:par>
                              <p:par>
                                <p:cTn id="46" presetID="10" presetClass="entr" presetSubtype="0" fill="hold" grpId="0" nodeType="withEffect">
                                  <p:stCondLst>
                                    <p:cond delay="7800"/>
                                  </p:stCondLst>
                                  <p:childTnLst>
                                    <p:set>
                                      <p:cBhvr>
                                        <p:cTn id="47" dur="1" fill="hold">
                                          <p:stCondLst>
                                            <p:cond delay="0"/>
                                          </p:stCondLst>
                                        </p:cTn>
                                        <p:tgtEl>
                                          <p:spTgt spid="52"/>
                                        </p:tgtEl>
                                        <p:attrNameLst>
                                          <p:attrName>style.visibility</p:attrName>
                                        </p:attrNameLst>
                                      </p:cBhvr>
                                      <p:to>
                                        <p:strVal val="visible"/>
                                      </p:to>
                                    </p:set>
                                    <p:animEffect transition="in" filter="fade">
                                      <p:cBhvr>
                                        <p:cTn id="48" dur="200"/>
                                        <p:tgtEl>
                                          <p:spTgt spid="52"/>
                                        </p:tgtEl>
                                      </p:cBhvr>
                                    </p:animEffect>
                                  </p:childTnLst>
                                </p:cTn>
                              </p:par>
                              <p:par>
                                <p:cTn id="49" presetID="10" presetClass="exit" presetSubtype="0" fill="hold" grpId="1" nodeType="withEffect">
                                  <p:stCondLst>
                                    <p:cond delay="14300"/>
                                  </p:stCondLst>
                                  <p:childTnLst>
                                    <p:animEffect transition="out" filter="fade">
                                      <p:cBhvr>
                                        <p:cTn id="50" dur="200"/>
                                        <p:tgtEl>
                                          <p:spTgt spid="52"/>
                                        </p:tgtEl>
                                      </p:cBhvr>
                                    </p:animEffect>
                                    <p:set>
                                      <p:cBhvr>
                                        <p:cTn id="51" dur="1" fill="hold">
                                          <p:stCondLst>
                                            <p:cond delay="199"/>
                                          </p:stCondLst>
                                        </p:cTn>
                                        <p:tgtEl>
                                          <p:spTgt spid="52"/>
                                        </p:tgtEl>
                                        <p:attrNameLst>
                                          <p:attrName>style.visibility</p:attrName>
                                        </p:attrNameLst>
                                      </p:cBhvr>
                                      <p:to>
                                        <p:strVal val="hidden"/>
                                      </p:to>
                                    </p:set>
                                  </p:childTnLst>
                                </p:cTn>
                              </p:par>
                              <p:par>
                                <p:cTn id="52" presetID="10" presetClass="entr" presetSubtype="0" fill="hold" grpId="0" nodeType="withEffect">
                                  <p:stCondLst>
                                    <p:cond delay="14300"/>
                                  </p:stCondLst>
                                  <p:childTnLst>
                                    <p:set>
                                      <p:cBhvr>
                                        <p:cTn id="53" dur="1" fill="hold">
                                          <p:stCondLst>
                                            <p:cond delay="0"/>
                                          </p:stCondLst>
                                        </p:cTn>
                                        <p:tgtEl>
                                          <p:spTgt spid="53"/>
                                        </p:tgtEl>
                                        <p:attrNameLst>
                                          <p:attrName>style.visibility</p:attrName>
                                        </p:attrNameLst>
                                      </p:cBhvr>
                                      <p:to>
                                        <p:strVal val="visible"/>
                                      </p:to>
                                    </p:set>
                                    <p:animEffect transition="in" filter="fade">
                                      <p:cBhvr>
                                        <p:cTn id="54" dur="2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55" fill="hold" display="0">
                  <p:stCondLst>
                    <p:cond delay="indefinite"/>
                  </p:stCondLst>
                  <p:endCondLst>
                    <p:cond evt="onStopAudio" delay="0">
                      <p:tgtEl>
                        <p:sldTgt/>
                      </p:tgtEl>
                    </p:cond>
                  </p:endCondLst>
                </p:cTn>
                <p:tgtEl>
                  <p:spTgt spid="48"/>
                </p:tgtEl>
              </p:cMediaNode>
            </p:audio>
          </p:childTnLst>
        </p:cTn>
      </p:par>
    </p:tnLst>
    <p:bldLst>
      <p:bldP spid="40" grpId="0" animBg="1"/>
      <p:bldP spid="40" grpId="1" animBg="1"/>
      <p:bldP spid="31" grpId="0" animBg="1"/>
      <p:bldP spid="31" grpId="1" animBg="1"/>
      <p:bldP spid="31" grpId="2" animBg="1"/>
      <p:bldP spid="50" grpId="0" animBg="1"/>
      <p:bldP spid="50" grpId="1" animBg="1"/>
      <p:bldP spid="51" grpId="0" animBg="1"/>
      <p:bldP spid="51" grpId="1" animBg="1"/>
      <p:bldP spid="52" grpId="0" animBg="1"/>
      <p:bldP spid="52" grpId="1" animBg="1"/>
      <p:bldP spid="5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0" y="1752600"/>
            <a:ext cx="9144000" cy="5105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p:cNvGrpSpPr/>
          <p:nvPr/>
        </p:nvGrpSpPr>
        <p:grpSpPr>
          <a:xfrm>
            <a:off x="-12258" y="494382"/>
            <a:ext cx="9144000" cy="5791200"/>
            <a:chOff x="914400" y="1457739"/>
            <a:chExt cx="7315200" cy="4343400"/>
          </a:xfrm>
        </p:grpSpPr>
        <p:grpSp>
          <p:nvGrpSpPr>
            <p:cNvPr id="10" name="Group 9"/>
            <p:cNvGrpSpPr/>
            <p:nvPr/>
          </p:nvGrpSpPr>
          <p:grpSpPr>
            <a:xfrm>
              <a:off x="914400" y="1457739"/>
              <a:ext cx="7315200" cy="4343400"/>
              <a:chOff x="914400" y="1457739"/>
              <a:chExt cx="7315200" cy="4343400"/>
            </a:xfrm>
          </p:grpSpPr>
          <p:grpSp>
            <p:nvGrpSpPr>
              <p:cNvPr id="9" name="Group 8"/>
              <p:cNvGrpSpPr/>
              <p:nvPr/>
            </p:nvGrpSpPr>
            <p:grpSpPr>
              <a:xfrm>
                <a:off x="914400" y="1457739"/>
                <a:ext cx="7315200" cy="4343400"/>
                <a:chOff x="914400" y="1457739"/>
                <a:chExt cx="7315200" cy="4343400"/>
              </a:xfrm>
            </p:grpSpPr>
            <p:pic>
              <p:nvPicPr>
                <p:cNvPr id="5122" name="Picture 2" descr="C:\Users\delrosarios\Pictures\Document Sharing in New Classroom.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4400" y="1457739"/>
                  <a:ext cx="7315200" cy="4343400"/>
                </a:xfrm>
                <a:prstGeom prst="rect">
                  <a:avLst/>
                </a:prstGeom>
                <a:noFill/>
                <a:ln>
                  <a:solidFill>
                    <a:schemeClr val="bg1">
                      <a:lumMod val="50000"/>
                    </a:schemeClr>
                  </a:solidFill>
                </a:ln>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rotWithShape="1">
                <a:blip r:embed="rId9">
                  <a:extLst>
                    <a:ext uri="{28A0092B-C50C-407E-A947-70E740481C1C}">
                      <a14:useLocalDpi xmlns:a14="http://schemas.microsoft.com/office/drawing/2010/main" val="0"/>
                    </a:ext>
                  </a:extLst>
                </a:blip>
                <a:srcRect t="1" b="34771"/>
                <a:stretch/>
              </p:blipFill>
              <p:spPr bwMode="auto">
                <a:xfrm>
                  <a:off x="1447800" y="2535072"/>
                  <a:ext cx="4648200" cy="2978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3" name="Picture 2" descr="C:\Users\delrosarios\Pictures\Website Sharing in New Classroom 3-5-2014.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60417" t="5224" r="8714" b="91687"/>
              <a:stretch/>
            </p:blipFill>
            <p:spPr bwMode="auto">
              <a:xfrm>
                <a:off x="3442915" y="1677727"/>
                <a:ext cx="2258170" cy="135172"/>
              </a:xfrm>
              <a:prstGeom prst="rect">
                <a:avLst/>
              </a:prstGeom>
              <a:noFill/>
              <a:ln>
                <a:noFill/>
              </a:ln>
              <a:extLst>
                <a:ext uri="{909E8E84-426E-40DD-AFC4-6F175D3DCCD1}">
                  <a14:hiddenFill xmlns:a14="http://schemas.microsoft.com/office/drawing/2010/main">
                    <a:solidFill>
                      <a:srgbClr val="FFFFFF"/>
                    </a:solidFill>
                  </a14:hiddenFill>
                </a:ext>
              </a:extLst>
            </p:spPr>
          </p:pic>
        </p:grpSp>
        <p:pic>
          <p:nvPicPr>
            <p:cNvPr id="14" name="Picture 2" descr="C:\Users\delrosarios\Pictures\Website Sharing in New Classroom 3-5-2014.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4861" r="75453" b="91687"/>
            <a:stretch/>
          </p:blipFill>
          <p:spPr bwMode="auto">
            <a:xfrm>
              <a:off x="5701084" y="1669775"/>
              <a:ext cx="1918915" cy="161443"/>
            </a:xfrm>
            <a:prstGeom prst="rect">
              <a:avLst/>
            </a:prstGeom>
            <a:noFill/>
            <a:ln>
              <a:noFill/>
            </a:ln>
            <a:extLst>
              <a:ext uri="{909E8E84-426E-40DD-AFC4-6F175D3DCCD1}">
                <a14:hiddenFill xmlns:a14="http://schemas.microsoft.com/office/drawing/2010/main">
                  <a:solidFill>
                    <a:srgbClr val="FFFFFF"/>
                  </a:solidFill>
                </a14:hiddenFill>
              </a:ext>
            </a:extLst>
          </p:spPr>
        </p:pic>
      </p:grpSp>
      <p:sp>
        <p:nvSpPr>
          <p:cNvPr id="2" name="Rectangle 1"/>
          <p:cNvSpPr/>
          <p:nvPr/>
        </p:nvSpPr>
        <p:spPr>
          <a:xfrm>
            <a:off x="1562171" y="4521200"/>
            <a:ext cx="4191000" cy="203200"/>
          </a:xfrm>
          <a:prstGeom prst="rect">
            <a:avLst/>
          </a:prstGeom>
          <a:solidFill>
            <a:srgbClr val="FFFF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410616" y="4724400"/>
            <a:ext cx="1476376" cy="197016"/>
          </a:xfrm>
          <a:prstGeom prst="rect">
            <a:avLst/>
          </a:prstGeom>
          <a:solidFill>
            <a:srgbClr val="FFFF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a:off x="-859" y="1024480"/>
            <a:ext cx="7164653" cy="5059680"/>
          </a:xfrm>
          <a:prstGeom prst="rect">
            <a:avLst/>
          </a:prstGeom>
          <a:ln>
            <a:noFill/>
          </a:ln>
          <a:effectLst/>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p>
        </p:txBody>
      </p:sp>
      <p:sp>
        <p:nvSpPr>
          <p:cNvPr id="26" name="Right Arrow 25"/>
          <p:cNvSpPr/>
          <p:nvPr/>
        </p:nvSpPr>
        <p:spPr>
          <a:xfrm rot="19197266">
            <a:off x="1150907" y="821280"/>
            <a:ext cx="1047750" cy="40640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pic>
        <p:nvPicPr>
          <p:cNvPr id="3" name="mdpls slide 8.wma">
            <a:hlinkClick r:id="" action="ppaction://media"/>
          </p:cNvPr>
          <p:cNvPicPr>
            <a:picLocks noChangeAspect="1"/>
          </p:cNvPicPr>
          <p:nvPr>
            <a:audioFile r:link="rId2"/>
            <p:custDataLst>
              <p:tags r:id="rId3"/>
            </p:custDataLst>
            <p:extLst>
              <p:ext uri="{DAA4B4D4-6D71-4841-9C94-3DE7FCFB9230}">
                <p14:media xmlns:p14="http://schemas.microsoft.com/office/powerpoint/2010/main" r:embed="rId1">
                  <p14:bmkLst>
                    <p14:bmk name="mdpls slide 800:00:00.0" time="0"/>
                    <p14:bmk name="mdpls slide 800:00:07.9" time="7900"/>
                    <p14:bmk name="mdpls slide 800:00:15.1" time="15150"/>
                  </p14:bmkLst>
                </p14:media>
              </p:ext>
            </p:extLst>
          </p:nvPr>
        </p:nvPicPr>
        <p:blipFill>
          <a:blip r:embed="rId11"/>
          <a:stretch>
            <a:fillRect/>
          </a:stretch>
        </p:blipFill>
        <p:spPr>
          <a:xfrm>
            <a:off x="4267200" y="3124200"/>
            <a:ext cx="609600" cy="609600"/>
          </a:xfrm>
          <a:prstGeom prst="rect">
            <a:avLst/>
          </a:prstGeom>
        </p:spPr>
      </p:pic>
      <p:sp>
        <p:nvSpPr>
          <p:cNvPr id="5" name="mdpls slide 8Haveanessay00:00:00.0-00:00:07.9"/>
          <p:cNvSpPr txBox="1"/>
          <p:nvPr>
            <p:custDataLst>
              <p:tags r:id="rId4"/>
            </p:custDataLst>
          </p:nvPr>
        </p:nvSpPr>
        <p:spPr>
          <a:xfrm>
            <a:off x="0" y="6614160"/>
            <a:ext cx="9144000" cy="243840"/>
          </a:xfrm>
          <a:prstGeom prst="rect">
            <a:avLst/>
          </a:prstGeom>
          <a:solidFill>
            <a:srgbClr val="FFFFFF">
              <a:alpha val="70000"/>
            </a:srgbClr>
          </a:solidFill>
        </p:spPr>
        <p:txBody>
          <a:bodyPr vert="horz" tIns="0" bIns="0" rtlCol="0">
            <a:noAutofit/>
          </a:bodyPr>
          <a:lstStyle/>
          <a:p>
            <a:r>
              <a:rPr lang="en-US" sz="1600" dirty="0" smtClean="0">
                <a:solidFill>
                  <a:srgbClr val="000000"/>
                </a:solidFill>
                <a:latin typeface="Calibri"/>
              </a:rPr>
              <a:t>Have an essay or book report for the tutor to review? Upload it in the classroom to view with the tutor.</a:t>
            </a:r>
            <a:endParaRPr lang="en-US" sz="1600" dirty="0">
              <a:solidFill>
                <a:srgbClr val="000000"/>
              </a:solidFill>
              <a:latin typeface="Calibri"/>
            </a:endParaRPr>
          </a:p>
        </p:txBody>
      </p:sp>
      <p:sp>
        <p:nvSpPr>
          <p:cNvPr id="6" name="mdpls slide 8Thetutorwill00:00:07.9-00:00:15.1"/>
          <p:cNvSpPr txBox="1"/>
          <p:nvPr>
            <p:custDataLst>
              <p:tags r:id="rId5"/>
            </p:custDataLst>
          </p:nvPr>
        </p:nvSpPr>
        <p:spPr>
          <a:xfrm>
            <a:off x="0" y="6370320"/>
            <a:ext cx="9144000" cy="487680"/>
          </a:xfrm>
          <a:prstGeom prst="rect">
            <a:avLst/>
          </a:prstGeom>
          <a:solidFill>
            <a:srgbClr val="FFFFFF">
              <a:alpha val="70000"/>
            </a:srgbClr>
          </a:solidFill>
        </p:spPr>
        <p:txBody>
          <a:bodyPr vert="horz" tIns="0" bIns="0" rtlCol="0">
            <a:noAutofit/>
          </a:bodyPr>
          <a:lstStyle/>
          <a:p>
            <a:r>
              <a:rPr lang="en-US" sz="1600" dirty="0" smtClean="0">
                <a:solidFill>
                  <a:srgbClr val="000000"/>
                </a:solidFill>
                <a:latin typeface="Calibri"/>
              </a:rPr>
              <a:t>The tutor will highlight areas of the document that need attention, discuss these with you and help with corrections.</a:t>
            </a:r>
            <a:endParaRPr lang="en-US" sz="1600" dirty="0">
              <a:solidFill>
                <a:srgbClr val="000000"/>
              </a:solidFill>
              <a:latin typeface="Calibri"/>
            </a:endParaRPr>
          </a:p>
        </p:txBody>
      </p:sp>
    </p:spTree>
    <p:extLst>
      <p:ext uri="{BB962C8B-B14F-4D97-AF65-F5344CB8AC3E}">
        <p14:creationId xmlns:p14="http://schemas.microsoft.com/office/powerpoint/2010/main" val="2556802792"/>
      </p:ext>
    </p:extLst>
  </p:cSld>
  <p:clrMapOvr>
    <a:masterClrMapping/>
  </p:clrMapOvr>
  <mc:AlternateContent xmlns:mc="http://schemas.openxmlformats.org/markup-compatibility/2006" xmlns:p14="http://schemas.microsoft.com/office/powerpoint/2010/main">
    <mc:Choice Requires="p14">
      <p:transition spd="slow" p14:dur="2000" advClick="0" advTm="15500"/>
    </mc:Choice>
    <mc:Fallback xmlns="">
      <p:transition spd="slow" advClick="0" advTm="155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510" fill="hold"/>
                                        <p:tgtEl>
                                          <p:spTgt spid="3"/>
                                        </p:tgtEl>
                                      </p:cBhvr>
                                    </p:cmd>
                                  </p:childTnLst>
                                </p:cTn>
                              </p:par>
                              <p:par>
                                <p:cTn id="7" presetID="10"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200"/>
                                        <p:tgtEl>
                                          <p:spTgt spid="5"/>
                                        </p:tgtEl>
                                      </p:cBhvr>
                                    </p:animEffect>
                                  </p:childTnLst>
                                </p:cTn>
                              </p:par>
                              <p:par>
                                <p:cTn id="10" presetID="1"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childTnLst>
                                </p:cTn>
                              </p:par>
                              <p:par>
                                <p:cTn id="12" presetID="2" presetClass="entr" presetSubtype="12" fill="hold" grpId="0" nodeType="withEffect">
                                  <p:stCondLst>
                                    <p:cond delay="4700"/>
                                  </p:stCondLst>
                                  <p:childTnLst>
                                    <p:set>
                                      <p:cBhvr>
                                        <p:cTn id="13" dur="1" fill="hold">
                                          <p:stCondLst>
                                            <p:cond delay="0"/>
                                          </p:stCondLst>
                                        </p:cTn>
                                        <p:tgtEl>
                                          <p:spTgt spid="26"/>
                                        </p:tgtEl>
                                        <p:attrNameLst>
                                          <p:attrName>style.visibility</p:attrName>
                                        </p:attrNameLst>
                                      </p:cBhvr>
                                      <p:to>
                                        <p:strVal val="visible"/>
                                      </p:to>
                                    </p:set>
                                    <p:anim calcmode="lin" valueType="num">
                                      <p:cBhvr additive="base">
                                        <p:cTn id="14" dur="2000" fill="hold"/>
                                        <p:tgtEl>
                                          <p:spTgt spid="26"/>
                                        </p:tgtEl>
                                        <p:attrNameLst>
                                          <p:attrName>ppt_x</p:attrName>
                                        </p:attrNameLst>
                                      </p:cBhvr>
                                      <p:tavLst>
                                        <p:tav tm="0">
                                          <p:val>
                                            <p:strVal val="0-#ppt_w/2"/>
                                          </p:val>
                                        </p:tav>
                                        <p:tav tm="100000">
                                          <p:val>
                                            <p:strVal val="#ppt_x"/>
                                          </p:val>
                                        </p:tav>
                                      </p:tavLst>
                                    </p:anim>
                                    <p:anim calcmode="lin" valueType="num">
                                      <p:cBhvr additive="base">
                                        <p:cTn id="15" dur="2000" fill="hold"/>
                                        <p:tgtEl>
                                          <p:spTgt spid="26"/>
                                        </p:tgtEl>
                                        <p:attrNameLst>
                                          <p:attrName>ppt_y</p:attrName>
                                        </p:attrNameLst>
                                      </p:cBhvr>
                                      <p:tavLst>
                                        <p:tav tm="0">
                                          <p:val>
                                            <p:strVal val="1+#ppt_h/2"/>
                                          </p:val>
                                        </p:tav>
                                        <p:tav tm="100000">
                                          <p:val>
                                            <p:strVal val="#ppt_y"/>
                                          </p:val>
                                        </p:tav>
                                      </p:tavLst>
                                    </p:anim>
                                  </p:childTnLst>
                                </p:cTn>
                              </p:par>
                              <p:par>
                                <p:cTn id="16" presetID="1" presetClass="exit" presetSubtype="0" fill="hold" grpId="1" nodeType="withEffect">
                                  <p:stCondLst>
                                    <p:cond delay="7000"/>
                                  </p:stCondLst>
                                  <p:childTnLst>
                                    <p:set>
                                      <p:cBhvr>
                                        <p:cTn id="17" dur="1" fill="hold">
                                          <p:stCondLst>
                                            <p:cond delay="0"/>
                                          </p:stCondLst>
                                        </p:cTn>
                                        <p:tgtEl>
                                          <p:spTgt spid="26"/>
                                        </p:tgtEl>
                                        <p:attrNameLst>
                                          <p:attrName>style.visibility</p:attrName>
                                        </p:attrNameLst>
                                      </p:cBhvr>
                                      <p:to>
                                        <p:strVal val="hidden"/>
                                      </p:to>
                                    </p:set>
                                  </p:childTnLst>
                                </p:cTn>
                              </p:par>
                              <p:par>
                                <p:cTn id="18" presetID="10" presetClass="exit" presetSubtype="0" fill="hold" grpId="1" nodeType="withEffect">
                                  <p:stCondLst>
                                    <p:cond delay="7500"/>
                                  </p:stCondLst>
                                  <p:childTnLst>
                                    <p:animEffect transition="out" filter="fade">
                                      <p:cBhvr>
                                        <p:cTn id="19" dur="200"/>
                                        <p:tgtEl>
                                          <p:spTgt spid="5"/>
                                        </p:tgtEl>
                                      </p:cBhvr>
                                    </p:animEffect>
                                    <p:set>
                                      <p:cBhvr>
                                        <p:cTn id="20" dur="1" fill="hold">
                                          <p:stCondLst>
                                            <p:cond delay="199"/>
                                          </p:stCondLst>
                                        </p:cTn>
                                        <p:tgtEl>
                                          <p:spTgt spid="5"/>
                                        </p:tgtEl>
                                        <p:attrNameLst>
                                          <p:attrName>style.visibility</p:attrName>
                                        </p:attrNameLst>
                                      </p:cBhvr>
                                      <p:to>
                                        <p:strVal val="hidden"/>
                                      </p:to>
                                    </p:set>
                                  </p:childTnLst>
                                </p:cTn>
                              </p:par>
                              <p:par>
                                <p:cTn id="21" presetID="1" presetClass="exit" presetSubtype="0" fill="hold" grpId="1" nodeType="withEffect">
                                  <p:stCondLst>
                                    <p:cond delay="7000"/>
                                  </p:stCondLst>
                                  <p:childTnLst>
                                    <p:set>
                                      <p:cBhvr>
                                        <p:cTn id="22" dur="1" fill="hold">
                                          <p:stCondLst>
                                            <p:cond delay="0"/>
                                          </p:stCondLst>
                                        </p:cTn>
                                        <p:tgtEl>
                                          <p:spTgt spid="25"/>
                                        </p:tgtEl>
                                        <p:attrNameLst>
                                          <p:attrName>style.visibility</p:attrName>
                                        </p:attrNameLst>
                                      </p:cBhvr>
                                      <p:to>
                                        <p:strVal val="hidden"/>
                                      </p:to>
                                    </p:set>
                                  </p:childTnLst>
                                </p:cTn>
                              </p:par>
                              <p:par>
                                <p:cTn id="23" presetID="22" presetClass="entr" presetSubtype="8" fill="hold" grpId="0" nodeType="withEffect">
                                  <p:stCondLst>
                                    <p:cond delay="7500"/>
                                  </p:stCondLst>
                                  <p:childTnLst>
                                    <p:set>
                                      <p:cBhvr>
                                        <p:cTn id="24" dur="1" fill="hold">
                                          <p:stCondLst>
                                            <p:cond delay="0"/>
                                          </p:stCondLst>
                                        </p:cTn>
                                        <p:tgtEl>
                                          <p:spTgt spid="2"/>
                                        </p:tgtEl>
                                        <p:attrNameLst>
                                          <p:attrName>style.visibility</p:attrName>
                                        </p:attrNameLst>
                                      </p:cBhvr>
                                      <p:to>
                                        <p:strVal val="visible"/>
                                      </p:to>
                                    </p:set>
                                    <p:animEffect transition="in" filter="wipe(left)">
                                      <p:cBhvr>
                                        <p:cTn id="25" dur="3000"/>
                                        <p:tgtEl>
                                          <p:spTgt spid="2"/>
                                        </p:tgtEl>
                                      </p:cBhvr>
                                    </p:animEffect>
                                  </p:childTnLst>
                                </p:cTn>
                              </p:par>
                              <p:par>
                                <p:cTn id="26" presetID="22" presetClass="entr" presetSubtype="8" fill="hold" grpId="0" nodeType="withEffect">
                                  <p:stCondLst>
                                    <p:cond delay="1050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3000"/>
                                        <p:tgtEl>
                                          <p:spTgt spid="8"/>
                                        </p:tgtEl>
                                      </p:cBhvr>
                                    </p:animEffect>
                                  </p:childTnLst>
                                </p:cTn>
                              </p:par>
                              <p:par>
                                <p:cTn id="29" presetID="10" presetClass="entr" presetSubtype="0" fill="hold" grpId="0" nodeType="withEffect">
                                  <p:stCondLst>
                                    <p:cond delay="750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2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32" fill="hold" display="0">
                  <p:stCondLst>
                    <p:cond delay="indefinite"/>
                  </p:stCondLst>
                  <p:endCondLst>
                    <p:cond evt="onStopAudio" delay="0">
                      <p:tgtEl>
                        <p:sldTgt/>
                      </p:tgtEl>
                    </p:cond>
                  </p:endCondLst>
                </p:cTn>
                <p:tgtEl>
                  <p:spTgt spid="3"/>
                </p:tgtEl>
              </p:cMediaNode>
            </p:audio>
          </p:childTnLst>
        </p:cTn>
      </p:par>
    </p:tnLst>
    <p:bldLst>
      <p:bldP spid="2" grpId="0" animBg="1"/>
      <p:bldP spid="8" grpId="0" animBg="1"/>
      <p:bldP spid="25" grpId="0" animBg="1"/>
      <p:bldP spid="25" grpId="1" animBg="1"/>
      <p:bldP spid="26" grpId="0" animBg="1"/>
      <p:bldP spid="26" grpId="1" animBg="1"/>
      <p:bldP spid="5" grpId="0" animBg="1"/>
      <p:bldP spid="5" grpId="1"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6947" y="1728811"/>
            <a:ext cx="9144000" cy="5105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218" name="Picture 2" descr="C:\Users\delrosarios\Pictures\Screenshots\surface - post session.png"/>
          <p:cNvPicPr>
            <a:picLocks noChangeAspect="1" noChangeArrowheads="1"/>
          </p:cNvPicPr>
          <p:nvPr/>
        </p:nvPicPr>
        <p:blipFill rotWithShape="1">
          <a:blip r:embed="rId7">
            <a:extLst>
              <a:ext uri="{28A0092B-C50C-407E-A947-70E740481C1C}">
                <a14:useLocalDpi xmlns:a14="http://schemas.microsoft.com/office/drawing/2010/main" val="0"/>
              </a:ext>
            </a:extLst>
          </a:blip>
          <a:srcRect l="16934" t="1346" r="16971" b="28038"/>
          <a:stretch/>
        </p:blipFill>
        <p:spPr bwMode="auto">
          <a:xfrm>
            <a:off x="921347" y="990600"/>
            <a:ext cx="7315200" cy="4394112"/>
          </a:xfrm>
          <a:prstGeom prst="rect">
            <a:avLst/>
          </a:prstGeom>
          <a:noFill/>
          <a:ln>
            <a:solidFill>
              <a:srgbClr val="6DCFF6"/>
            </a:solidFill>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7542796" y="5713977"/>
            <a:ext cx="16002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p:cNvSpPr/>
          <p:nvPr/>
        </p:nvSpPr>
        <p:spPr>
          <a:xfrm>
            <a:off x="1226147" y="2619895"/>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1226147" y="3174008"/>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1226147" y="3734463"/>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1226147" y="4281511"/>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3117499" y="4814911"/>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2362323" y="4967311"/>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3276723" y="5130515"/>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4710875" y="2716567"/>
            <a:ext cx="2743200" cy="507831"/>
          </a:xfrm>
          <a:prstGeom prst="rect">
            <a:avLst/>
          </a:prstGeom>
          <a:noFill/>
        </p:spPr>
        <p:txBody>
          <a:bodyPr wrap="square" rtlCol="0">
            <a:spAutoFit/>
          </a:bodyPr>
          <a:lstStyle/>
          <a:p>
            <a:r>
              <a:rPr lang="en-US" sz="900" dirty="0">
                <a:solidFill>
                  <a:schemeClr val="bg1">
                    <a:lumMod val="50000"/>
                  </a:schemeClr>
                </a:solidFill>
              </a:rPr>
              <a:t>This has really helped through my problems. the tutors are awesome to work with and will teach how to do</a:t>
            </a:r>
          </a:p>
          <a:p>
            <a:r>
              <a:rPr lang="en-US" sz="900" dirty="0">
                <a:solidFill>
                  <a:schemeClr val="bg1">
                    <a:lumMod val="50000"/>
                  </a:schemeClr>
                </a:solidFill>
              </a:rPr>
              <a:t>your work.</a:t>
            </a:r>
          </a:p>
        </p:txBody>
      </p:sp>
      <p:pic>
        <p:nvPicPr>
          <p:cNvPr id="2" name="mdpls slide 9.wma">
            <a:hlinkClick r:id="" action="ppaction://media"/>
          </p:cNvPr>
          <p:cNvPicPr>
            <a:picLocks noChangeAspect="1"/>
          </p:cNvPicPr>
          <p:nvPr>
            <a:audioFile r:link="rId2"/>
            <p:custDataLst>
              <p:tags r:id="rId3"/>
            </p:custDataLst>
            <p:extLst>
              <p:ext uri="{DAA4B4D4-6D71-4841-9C94-3DE7FCFB9230}">
                <p14:media xmlns:p14="http://schemas.microsoft.com/office/powerpoint/2010/main" r:embed="rId1">
                  <p14:bmkLst>
                    <p14:bmk name="mdpls slide 900:00:00.0" time="0"/>
                    <p14:bmk name="mdpls slide 900:00:09.3" time="9360"/>
                  </p14:bmkLst>
                </p14:media>
              </p:ext>
            </p:extLst>
          </p:nvPr>
        </p:nvPicPr>
        <p:blipFill>
          <a:blip r:embed="rId8"/>
          <a:stretch>
            <a:fillRect/>
          </a:stretch>
        </p:blipFill>
        <p:spPr>
          <a:xfrm>
            <a:off x="4267200" y="3124200"/>
            <a:ext cx="609600" cy="609600"/>
          </a:xfrm>
          <a:prstGeom prst="rect">
            <a:avLst/>
          </a:prstGeom>
        </p:spPr>
      </p:pic>
      <p:sp>
        <p:nvSpPr>
          <p:cNvPr id="13" name="mdpls slide 9Attheend00:00:00.0-00:00:09.3"/>
          <p:cNvSpPr txBox="1"/>
          <p:nvPr>
            <p:custDataLst>
              <p:tags r:id="rId4"/>
            </p:custDataLst>
          </p:nvPr>
        </p:nvSpPr>
        <p:spPr>
          <a:xfrm>
            <a:off x="0" y="6370320"/>
            <a:ext cx="9144000" cy="487680"/>
          </a:xfrm>
          <a:prstGeom prst="rect">
            <a:avLst/>
          </a:prstGeom>
          <a:solidFill>
            <a:srgbClr val="FFFFFF">
              <a:alpha val="70000"/>
            </a:srgbClr>
          </a:solidFill>
        </p:spPr>
        <p:txBody>
          <a:bodyPr vert="horz" tIns="0" bIns="0" rtlCol="0">
            <a:noAutofit/>
          </a:bodyPr>
          <a:lstStyle/>
          <a:p>
            <a:r>
              <a:rPr lang="en-US" sz="1600" dirty="0" smtClean="0">
                <a:solidFill>
                  <a:srgbClr val="000000"/>
                </a:solidFill>
                <a:latin typeface="Calibri"/>
              </a:rPr>
              <a:t>At the end of every session, please tell us how we did.  We use the surveys to reward our tutors and to improve our service.</a:t>
            </a:r>
            <a:endParaRPr lang="en-US" sz="1600" dirty="0">
              <a:solidFill>
                <a:srgbClr val="000000"/>
              </a:solidFill>
              <a:latin typeface="Calibri"/>
            </a:endParaRPr>
          </a:p>
        </p:txBody>
      </p:sp>
    </p:spTree>
    <p:extLst>
      <p:ext uri="{BB962C8B-B14F-4D97-AF65-F5344CB8AC3E}">
        <p14:creationId xmlns:p14="http://schemas.microsoft.com/office/powerpoint/2010/main" val="3095970146"/>
      </p:ext>
    </p:extLst>
  </p:cSld>
  <p:clrMapOvr>
    <a:masterClrMapping/>
  </p:clrMapOvr>
  <mc:AlternateContent xmlns:mc="http://schemas.openxmlformats.org/markup-compatibility/2006" xmlns:p14="http://schemas.microsoft.com/office/powerpoint/2010/main">
    <mc:Choice Requires="p14">
      <p:transition spd="slow" p14:dur="2000" advClick="0" advTm="9700"/>
    </mc:Choice>
    <mc:Fallback xmlns="">
      <p:transition spd="slow" advClick="0" advTm="97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659" fill="hold"/>
                                        <p:tgtEl>
                                          <p:spTgt spid="2"/>
                                        </p:tgtEl>
                                      </p:cBhvr>
                                    </p:cmd>
                                  </p:childTnLst>
                                </p:cTn>
                              </p:par>
                              <p:par>
                                <p:cTn id="7" presetID="10"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animEffect transition="in" filter="fade">
                                      <p:cBhvr>
                                        <p:cTn id="9" dur="200"/>
                                        <p:tgtEl>
                                          <p:spTgt spid="13"/>
                                        </p:tgtEl>
                                      </p:cBhvr>
                                    </p:animEffect>
                                  </p:childTnLst>
                                </p:cTn>
                              </p:par>
                              <p:par>
                                <p:cTn id="10" presetID="1" presetClass="entr" presetSubtype="0" fill="hold" grpId="0" nodeType="withEffect">
                                  <p:stCondLst>
                                    <p:cond delay="1000"/>
                                  </p:stCondLst>
                                  <p:childTnLst>
                                    <p:set>
                                      <p:cBhvr>
                                        <p:cTn id="11" dur="1" fill="hold">
                                          <p:stCondLst>
                                            <p:cond delay="0"/>
                                          </p:stCondLst>
                                        </p:cTn>
                                        <p:tgtEl>
                                          <p:spTgt spid="4"/>
                                        </p:tgtEl>
                                        <p:attrNameLst>
                                          <p:attrName>style.visibility</p:attrName>
                                        </p:attrNameLst>
                                      </p:cBhvr>
                                      <p:to>
                                        <p:strVal val="visible"/>
                                      </p:to>
                                    </p:set>
                                  </p:childTnLst>
                                </p:cTn>
                              </p:par>
                              <p:par>
                                <p:cTn id="12" presetID="1" presetClass="entr" presetSubtype="0" fill="hold" grpId="0" nodeType="withEffect">
                                  <p:stCondLst>
                                    <p:cond delay="1500"/>
                                  </p:stCondLst>
                                  <p:childTnLst>
                                    <p:set>
                                      <p:cBhvr>
                                        <p:cTn id="13" dur="1" fill="hold">
                                          <p:stCondLst>
                                            <p:cond delay="0"/>
                                          </p:stCondLst>
                                        </p:cTn>
                                        <p:tgtEl>
                                          <p:spTgt spid="7"/>
                                        </p:tgtEl>
                                        <p:attrNameLst>
                                          <p:attrName>style.visibility</p:attrName>
                                        </p:attrNameLst>
                                      </p:cBhvr>
                                      <p:to>
                                        <p:strVal val="visible"/>
                                      </p:to>
                                    </p:set>
                                  </p:childTnLst>
                                </p:cTn>
                              </p:par>
                              <p:par>
                                <p:cTn id="14" presetID="1" presetClass="entr" presetSubtype="0" fill="hold" grpId="0" nodeType="withEffect">
                                  <p:stCondLst>
                                    <p:cond delay="2000"/>
                                  </p:stCondLst>
                                  <p:childTnLst>
                                    <p:set>
                                      <p:cBhvr>
                                        <p:cTn id="15" dur="1" fill="hold">
                                          <p:stCondLst>
                                            <p:cond delay="0"/>
                                          </p:stCondLst>
                                        </p:cTn>
                                        <p:tgtEl>
                                          <p:spTgt spid="8"/>
                                        </p:tgtEl>
                                        <p:attrNameLst>
                                          <p:attrName>style.visibility</p:attrName>
                                        </p:attrNameLst>
                                      </p:cBhvr>
                                      <p:to>
                                        <p:strVal val="visible"/>
                                      </p:to>
                                    </p:set>
                                  </p:childTnLst>
                                </p:cTn>
                              </p:par>
                              <p:par>
                                <p:cTn id="16" presetID="1" presetClass="entr" presetSubtype="0" fill="hold" grpId="0" nodeType="withEffect">
                                  <p:stCondLst>
                                    <p:cond delay="2500"/>
                                  </p:stCondLst>
                                  <p:childTnLst>
                                    <p:set>
                                      <p:cBhvr>
                                        <p:cTn id="17" dur="1" fill="hold">
                                          <p:stCondLst>
                                            <p:cond delay="0"/>
                                          </p:stCondLst>
                                        </p:cTn>
                                        <p:tgtEl>
                                          <p:spTgt spid="9"/>
                                        </p:tgtEl>
                                        <p:attrNameLst>
                                          <p:attrName>style.visibility</p:attrName>
                                        </p:attrNameLst>
                                      </p:cBhvr>
                                      <p:to>
                                        <p:strVal val="visible"/>
                                      </p:to>
                                    </p:set>
                                  </p:childTnLst>
                                </p:cTn>
                              </p:par>
                              <p:par>
                                <p:cTn id="18" presetID="1" presetClass="entr" presetSubtype="0" fill="hold" grpId="0" nodeType="withEffect">
                                  <p:stCondLst>
                                    <p:cond delay="3000"/>
                                  </p:stCondLst>
                                  <p:childTnLst>
                                    <p:set>
                                      <p:cBhvr>
                                        <p:cTn id="19" dur="1" fill="hold">
                                          <p:stCondLst>
                                            <p:cond delay="0"/>
                                          </p:stCondLst>
                                        </p:cTn>
                                        <p:tgtEl>
                                          <p:spTgt spid="10"/>
                                        </p:tgtEl>
                                        <p:attrNameLst>
                                          <p:attrName>style.visibility</p:attrName>
                                        </p:attrNameLst>
                                      </p:cBhvr>
                                      <p:to>
                                        <p:strVal val="visible"/>
                                      </p:to>
                                    </p:set>
                                  </p:childTnLst>
                                </p:cTn>
                              </p:par>
                              <p:par>
                                <p:cTn id="20" presetID="1" presetClass="entr" presetSubtype="0" fill="hold" grpId="0" nodeType="withEffect">
                                  <p:stCondLst>
                                    <p:cond delay="3500"/>
                                  </p:stCondLst>
                                  <p:childTnLst>
                                    <p:set>
                                      <p:cBhvr>
                                        <p:cTn id="21" dur="1" fill="hold">
                                          <p:stCondLst>
                                            <p:cond delay="0"/>
                                          </p:stCondLst>
                                        </p:cTn>
                                        <p:tgtEl>
                                          <p:spTgt spid="11"/>
                                        </p:tgtEl>
                                        <p:attrNameLst>
                                          <p:attrName>style.visibility</p:attrName>
                                        </p:attrNameLst>
                                      </p:cBhvr>
                                      <p:to>
                                        <p:strVal val="visible"/>
                                      </p:to>
                                    </p:set>
                                  </p:childTnLst>
                                </p:cTn>
                              </p:par>
                              <p:par>
                                <p:cTn id="22" presetID="1" presetClass="entr" presetSubtype="0" fill="hold" grpId="0" nodeType="withEffect">
                                  <p:stCondLst>
                                    <p:cond delay="4000"/>
                                  </p:stCondLst>
                                  <p:childTnLst>
                                    <p:set>
                                      <p:cBhvr>
                                        <p:cTn id="23" dur="1" fill="hold">
                                          <p:stCondLst>
                                            <p:cond delay="0"/>
                                          </p:stCondLst>
                                        </p:cTn>
                                        <p:tgtEl>
                                          <p:spTgt spid="12"/>
                                        </p:tgtEl>
                                        <p:attrNameLst>
                                          <p:attrName>style.visibility</p:attrName>
                                        </p:attrNameLst>
                                      </p:cBhvr>
                                      <p:to>
                                        <p:strVal val="visible"/>
                                      </p:to>
                                    </p:set>
                                  </p:childTnLst>
                                </p:cTn>
                              </p:par>
                              <p:par>
                                <p:cTn id="24" presetID="1" presetClass="entr" presetSubtype="0" fill="hold" grpId="0" nodeType="withEffect">
                                  <p:stCondLst>
                                    <p:cond delay="4500"/>
                                  </p:stCondLst>
                                  <p:iterate type="lt">
                                    <p:tmAbs val="0"/>
                                  </p:iterate>
                                  <p:childTnLst>
                                    <p:set>
                                      <p:cBhvr>
                                        <p:cTn id="2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26" fill="hold" display="0">
                  <p:stCondLst>
                    <p:cond delay="indefinite"/>
                  </p:stCondLst>
                  <p:endCondLst>
                    <p:cond evt="onStopAudio" delay="0">
                      <p:tgtEl>
                        <p:sldTgt/>
                      </p:tgtEl>
                    </p:cond>
                  </p:endCondLst>
                </p:cTn>
                <p:tgtEl>
                  <p:spTgt spid="2"/>
                </p:tgtEl>
              </p:cMediaNode>
            </p:audio>
          </p:childTnLst>
        </p:cTn>
      </p:par>
    </p:tnLst>
    <p:bldLst>
      <p:bldP spid="4" grpId="0" animBg="1"/>
      <p:bldP spid="7" grpId="0" animBg="1"/>
      <p:bldP spid="8" grpId="0" animBg="1"/>
      <p:bldP spid="9" grpId="0" animBg="1"/>
      <p:bldP spid="10" grpId="0" animBg="1"/>
      <p:bldP spid="11" grpId="0" animBg="1"/>
      <p:bldP spid="12" grpId="0" animBg="1"/>
      <p:bldP spid="5" grpId="0"/>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1752600"/>
            <a:ext cx="9144000" cy="5105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p:nvPr/>
        </p:nvPicPr>
        <p:blipFill>
          <a:blip r:embed="rId7"/>
          <a:stretch>
            <a:fillRect/>
          </a:stretch>
        </p:blipFill>
        <p:spPr>
          <a:xfrm>
            <a:off x="914400" y="1008372"/>
            <a:ext cx="7315200" cy="4522967"/>
          </a:xfrm>
          <a:prstGeom prst="rect">
            <a:avLst/>
          </a:prstGeom>
          <a:ln>
            <a:solidFill>
              <a:srgbClr val="6DCFF6"/>
            </a:solidFill>
          </a:ln>
        </p:spPr>
      </p:pic>
      <p:sp>
        <p:nvSpPr>
          <p:cNvPr id="6" name="Rectangle 5"/>
          <p:cNvSpPr/>
          <p:nvPr/>
        </p:nvSpPr>
        <p:spPr>
          <a:xfrm>
            <a:off x="7535849" y="5827346"/>
            <a:ext cx="16002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ight Arrow 16"/>
          <p:cNvSpPr/>
          <p:nvPr/>
        </p:nvSpPr>
        <p:spPr>
          <a:xfrm rot="19801214">
            <a:off x="411274" y="3579954"/>
            <a:ext cx="685800" cy="30480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pic>
        <p:nvPicPr>
          <p:cNvPr id="3" name="mdpls slide 10.wma">
            <a:hlinkClick r:id="" action="ppaction://media"/>
          </p:cNvPr>
          <p:cNvPicPr>
            <a:picLocks noChangeAspect="1"/>
          </p:cNvPicPr>
          <p:nvPr>
            <a:audioFile r:link="rId2"/>
            <p:custDataLst>
              <p:tags r:id="rId3"/>
            </p:custDataLst>
            <p:extLst>
              <p:ext uri="{DAA4B4D4-6D71-4841-9C94-3DE7FCFB9230}">
                <p14:media xmlns:p14="http://schemas.microsoft.com/office/powerpoint/2010/main" r:embed="rId1">
                  <p14:bmkLst>
                    <p14:bmk name="mdpls slide 1000:00:00.0" time="0"/>
                    <p14:bmk name="mdpls slide 1000:00:07.5" time="7500"/>
                  </p14:bmkLst>
                </p14:media>
              </p:ext>
            </p:extLst>
          </p:nvPr>
        </p:nvPicPr>
        <p:blipFill>
          <a:blip r:embed="rId8"/>
          <a:stretch>
            <a:fillRect/>
          </a:stretch>
        </p:blipFill>
        <p:spPr>
          <a:xfrm>
            <a:off x="4267200" y="3124200"/>
            <a:ext cx="609600" cy="609600"/>
          </a:xfrm>
          <a:prstGeom prst="rect">
            <a:avLst/>
          </a:prstGeom>
        </p:spPr>
      </p:pic>
      <p:sp>
        <p:nvSpPr>
          <p:cNvPr id="8" name="mdpls slide 10Onceyoucomplete00:00:00.0-00:00:07.5"/>
          <p:cNvSpPr txBox="1"/>
          <p:nvPr>
            <p:custDataLst>
              <p:tags r:id="rId4"/>
            </p:custDataLst>
          </p:nvPr>
        </p:nvSpPr>
        <p:spPr>
          <a:xfrm>
            <a:off x="0" y="6614160"/>
            <a:ext cx="9144000" cy="243840"/>
          </a:xfrm>
          <a:prstGeom prst="rect">
            <a:avLst/>
          </a:prstGeom>
          <a:solidFill>
            <a:srgbClr val="FFFFFF">
              <a:alpha val="70000"/>
            </a:srgbClr>
          </a:solidFill>
        </p:spPr>
        <p:txBody>
          <a:bodyPr vert="horz" tIns="0" bIns="0" rtlCol="0">
            <a:noAutofit/>
          </a:bodyPr>
          <a:lstStyle/>
          <a:p>
            <a:r>
              <a:rPr lang="en-US" sz="1600" dirty="0" smtClean="0">
                <a:solidFill>
                  <a:srgbClr val="000000"/>
                </a:solidFill>
                <a:latin typeface="Calibri"/>
              </a:rPr>
              <a:t>Once you complete the end of session survey, you will have the option to share, print or review your session.</a:t>
            </a:r>
            <a:endParaRPr lang="en-US" sz="1600" dirty="0">
              <a:solidFill>
                <a:srgbClr val="000000"/>
              </a:solidFill>
              <a:latin typeface="Calibri"/>
            </a:endParaRPr>
          </a:p>
        </p:txBody>
      </p:sp>
    </p:spTree>
    <p:extLst>
      <p:ext uri="{BB962C8B-B14F-4D97-AF65-F5344CB8AC3E}">
        <p14:creationId xmlns:p14="http://schemas.microsoft.com/office/powerpoint/2010/main" val="4119587615"/>
      </p:ext>
    </p:extLst>
  </p:cSld>
  <p:clrMapOvr>
    <a:masterClrMapping/>
  </p:clrMapOvr>
  <mc:AlternateContent xmlns:mc="http://schemas.openxmlformats.org/markup-compatibility/2006" xmlns:p14="http://schemas.microsoft.com/office/powerpoint/2010/main">
    <mc:Choice Requires="p14">
      <p:transition spd="slow" p14:dur="2000" advClick="0" advTm="7500"/>
    </mc:Choice>
    <mc:Fallback xmlns="">
      <p:transition spd="slow" advClick="0" advTm="75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777" fill="hold"/>
                                        <p:tgtEl>
                                          <p:spTgt spid="3"/>
                                        </p:tgtEl>
                                      </p:cBhvr>
                                    </p:cmd>
                                  </p:childTnLst>
                                </p:cTn>
                              </p:par>
                              <p:par>
                                <p:cTn id="7" presetID="2" presetClass="entr" presetSubtype="12" fill="hold" grpId="0" nodeType="withEffect">
                                  <p:stCondLst>
                                    <p:cond delay="5300"/>
                                  </p:stCondLst>
                                  <p:childTnLst>
                                    <p:set>
                                      <p:cBhvr>
                                        <p:cTn id="8" dur="1" fill="hold">
                                          <p:stCondLst>
                                            <p:cond delay="0"/>
                                          </p:stCondLst>
                                        </p:cTn>
                                        <p:tgtEl>
                                          <p:spTgt spid="17"/>
                                        </p:tgtEl>
                                        <p:attrNameLst>
                                          <p:attrName>style.visibility</p:attrName>
                                        </p:attrNameLst>
                                      </p:cBhvr>
                                      <p:to>
                                        <p:strVal val="visible"/>
                                      </p:to>
                                    </p:set>
                                    <p:anim calcmode="lin" valueType="num">
                                      <p:cBhvr additive="base">
                                        <p:cTn id="9" dur="1000" fill="hold"/>
                                        <p:tgtEl>
                                          <p:spTgt spid="17"/>
                                        </p:tgtEl>
                                        <p:attrNameLst>
                                          <p:attrName>ppt_x</p:attrName>
                                        </p:attrNameLst>
                                      </p:cBhvr>
                                      <p:tavLst>
                                        <p:tav tm="0">
                                          <p:val>
                                            <p:strVal val="0-#ppt_w/2"/>
                                          </p:val>
                                        </p:tav>
                                        <p:tav tm="100000">
                                          <p:val>
                                            <p:strVal val="#ppt_x"/>
                                          </p:val>
                                        </p:tav>
                                      </p:tavLst>
                                    </p:anim>
                                    <p:anim calcmode="lin" valueType="num">
                                      <p:cBhvr additive="base">
                                        <p:cTn id="10" dur="1000" fill="hold"/>
                                        <p:tgtEl>
                                          <p:spTgt spid="17"/>
                                        </p:tgtEl>
                                        <p:attrNameLst>
                                          <p:attrName>ppt_y</p:attrName>
                                        </p:attrNameLst>
                                      </p:cBhvr>
                                      <p:tavLst>
                                        <p:tav tm="0">
                                          <p:val>
                                            <p:strVal val="1+#ppt_h/2"/>
                                          </p:val>
                                        </p:tav>
                                        <p:tav tm="100000">
                                          <p:val>
                                            <p:strVal val="#ppt_y"/>
                                          </p:val>
                                        </p:tav>
                                      </p:tavLst>
                                    </p:anim>
                                  </p:childTnLst>
                                </p:cTn>
                              </p:par>
                              <p:par>
                                <p:cTn id="11" presetID="42" presetClass="path" presetSubtype="0" accel="50000" decel="50000" fill="hold" grpId="1" nodeType="withEffect">
                                  <p:stCondLst>
                                    <p:cond delay="6400"/>
                                  </p:stCondLst>
                                  <p:childTnLst>
                                    <p:animMotion origin="layout" path="M 4.72222E-6 4.70044E-6 L 0.00086 0.22229 " pathEditMode="relative" rAng="0" ptsTypes="AA">
                                      <p:cBhvr>
                                        <p:cTn id="12" dur="2000" fill="hold"/>
                                        <p:tgtEl>
                                          <p:spTgt spid="17"/>
                                        </p:tgtEl>
                                        <p:attrNameLst>
                                          <p:attrName>ppt_x</p:attrName>
                                          <p:attrName>ppt_y</p:attrName>
                                        </p:attrNameLst>
                                      </p:cBhvr>
                                      <p:rCtr x="35" y="11103"/>
                                    </p:animMotion>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3" fill="hold" display="0">
                  <p:stCondLst>
                    <p:cond delay="indefinite"/>
                  </p:stCondLst>
                  <p:endCondLst>
                    <p:cond evt="onStopAudio" delay="0">
                      <p:tgtEl>
                        <p:sldTgt/>
                      </p:tgtEl>
                    </p:cond>
                  </p:endCondLst>
                </p:cTn>
                <p:tgtEl>
                  <p:spTgt spid="3"/>
                </p:tgtEl>
              </p:cMediaNode>
            </p:audio>
          </p:childTnLst>
        </p:cTn>
      </p:par>
    </p:tnLst>
    <p:bldLst>
      <p:bldP spid="17" grpId="0" animBg="1"/>
      <p:bldP spid="17"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239000" y="5638800"/>
            <a:ext cx="1752600" cy="4446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mdpls slide 11Getstartedtoday00:00:00.0-00:00:12.9"/>
          <p:cNvSpPr txBox="1"/>
          <p:nvPr>
            <p:custDataLst>
              <p:tags r:id="rId1"/>
            </p:custDataLst>
          </p:nvPr>
        </p:nvSpPr>
        <p:spPr>
          <a:xfrm>
            <a:off x="0" y="6370320"/>
            <a:ext cx="9144000" cy="243840"/>
          </a:xfrm>
          <a:prstGeom prst="rect">
            <a:avLst/>
          </a:prstGeom>
          <a:solidFill>
            <a:srgbClr val="FFFFFF"/>
          </a:solidFill>
        </p:spPr>
        <p:txBody>
          <a:bodyPr vert="horz" tIns="0" bIns="0" rtlCol="0">
            <a:noAutofit/>
          </a:bodyPr>
          <a:lstStyle/>
          <a:p>
            <a:r>
              <a:rPr lang="en-US" sz="1500" dirty="0" smtClean="0">
                <a:solidFill>
                  <a:srgbClr val="000000"/>
                </a:solidFill>
                <a:latin typeface="Calibri"/>
              </a:rPr>
              <a:t>Use HomeworkAlabama.org to get your homework done first. Then, get back to your life!</a:t>
            </a:r>
            <a:endParaRPr lang="en-US" sz="1500" dirty="0">
              <a:solidFill>
                <a:srgbClr val="000000"/>
              </a:solidFill>
              <a:latin typeface="Calibri"/>
            </a:endParaRPr>
          </a:p>
        </p:txBody>
      </p:sp>
      <p:pic>
        <p:nvPicPr>
          <p:cNvPr id="11" name="mdpls slide 11.wma">
            <a:hlinkClick r:id="" action="ppaction://media"/>
          </p:cNvPr>
          <p:cNvPicPr>
            <a:picLocks noChangeAspect="1"/>
          </p:cNvPicPr>
          <p:nvPr>
            <a:audioFile r:link="rId3"/>
            <p:custDataLst>
              <p:tags r:id="rId4"/>
            </p:custDataLst>
            <p:extLst>
              <p:ext uri="{DAA4B4D4-6D71-4841-9C94-3DE7FCFB9230}">
                <p14:media xmlns:p14="http://schemas.microsoft.com/office/powerpoint/2010/main" r:embed="rId2"/>
              </p:ext>
            </p:extLst>
          </p:nvPr>
        </p:nvPicPr>
        <p:blipFill>
          <a:blip r:embed="rId10"/>
          <a:stretch>
            <a:fillRect/>
          </a:stretch>
        </p:blipFill>
        <p:spPr>
          <a:xfrm>
            <a:off x="4267200" y="3124200"/>
            <a:ext cx="609600" cy="609600"/>
          </a:xfrm>
          <a:prstGeom prst="rect">
            <a:avLst/>
          </a:prstGeom>
        </p:spPr>
      </p:pic>
      <p:sp>
        <p:nvSpPr>
          <p:cNvPr id="12" name="Title 1"/>
          <p:cNvSpPr txBox="1">
            <a:spLocks/>
          </p:cNvSpPr>
          <p:nvPr/>
        </p:nvSpPr>
        <p:spPr>
          <a:xfrm>
            <a:off x="-1149" y="422915"/>
            <a:ext cx="9144000" cy="1371600"/>
          </a:xfrm>
          <a:prstGeom prst="rect">
            <a:avLst/>
          </a:prstGeom>
          <a:solidFill>
            <a:srgbClr val="640708"/>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cap="small" dirty="0" err="1" smtClean="0">
                <a:solidFill>
                  <a:schemeClr val="bg1"/>
                </a:solidFill>
                <a:latin typeface="Arial Narrow" panose="020B0606020202030204" pitchFamily="34" charset="0"/>
              </a:rPr>
              <a:t>HomeworkAlabama.Org</a:t>
            </a:r>
            <a:endParaRPr lang="en-US" sz="5400" cap="small" dirty="0">
              <a:solidFill>
                <a:schemeClr val="bg1"/>
              </a:solidFill>
              <a:latin typeface="Arial Narrow" panose="020B0606020202030204" pitchFamily="34" charset="0"/>
            </a:endParaRPr>
          </a:p>
        </p:txBody>
      </p:sp>
      <p:sp>
        <p:nvSpPr>
          <p:cNvPr id="17" name="mdpls slide 11Getstartedtoday00:00:00.0-00:00:12.9"/>
          <p:cNvSpPr txBox="1"/>
          <p:nvPr>
            <p:custDataLst>
              <p:tags r:id="rId5"/>
            </p:custDataLst>
          </p:nvPr>
        </p:nvSpPr>
        <p:spPr>
          <a:xfrm>
            <a:off x="19221" y="6627740"/>
            <a:ext cx="9144000" cy="243840"/>
          </a:xfrm>
          <a:prstGeom prst="rect">
            <a:avLst/>
          </a:prstGeom>
          <a:solidFill>
            <a:srgbClr val="FFFFFF"/>
          </a:solidFill>
        </p:spPr>
        <p:txBody>
          <a:bodyPr vert="horz" tIns="0" bIns="0" rtlCol="0">
            <a:noAutofit/>
          </a:bodyPr>
          <a:lstStyle/>
          <a:p>
            <a:r>
              <a:rPr lang="en-US" sz="1500" dirty="0" smtClean="0">
                <a:solidFill>
                  <a:srgbClr val="000000"/>
                </a:solidFill>
                <a:latin typeface="Calibri"/>
              </a:rPr>
              <a:t>Provided by Alabama Public Library Service. Powered by Tutor.com</a:t>
            </a:r>
            <a:endParaRPr lang="en-US" sz="1500" dirty="0">
              <a:solidFill>
                <a:srgbClr val="000000"/>
              </a:solidFill>
              <a:latin typeface="Calibri"/>
            </a:endParaRPr>
          </a:p>
        </p:txBody>
      </p:sp>
      <p:pic>
        <p:nvPicPr>
          <p:cNvPr id="3" name="last slide.wma">
            <a:hlinkClick r:id="" action="ppaction://media"/>
          </p:cNvPr>
          <p:cNvPicPr>
            <a:picLocks noChangeAspect="1"/>
          </p:cNvPicPr>
          <p:nvPr>
            <a:audioFile r:link="rId7"/>
            <p:extLst>
              <p:ext uri="{DAA4B4D4-6D71-4841-9C94-3DE7FCFB9230}">
                <p14:media xmlns:p14="http://schemas.microsoft.com/office/powerpoint/2010/main" r:embed="rId6"/>
              </p:ext>
            </p:extLst>
          </p:nvPr>
        </p:nvPicPr>
        <p:blipFill>
          <a:blip r:embed="rId11"/>
          <a:stretch>
            <a:fillRect/>
          </a:stretch>
        </p:blipFill>
        <p:spPr>
          <a:xfrm>
            <a:off x="4327525" y="3184525"/>
            <a:ext cx="487363" cy="487363"/>
          </a:xfrm>
          <a:prstGeom prst="rect">
            <a:avLst/>
          </a:prstGeom>
        </p:spPr>
      </p:pic>
      <p:sp>
        <p:nvSpPr>
          <p:cNvPr id="4" name="TextBox 3"/>
          <p:cNvSpPr txBox="1"/>
          <p:nvPr/>
        </p:nvSpPr>
        <p:spPr>
          <a:xfrm>
            <a:off x="-3017" y="1476401"/>
            <a:ext cx="9145149" cy="584775"/>
          </a:xfrm>
          <a:prstGeom prst="rect">
            <a:avLst/>
          </a:prstGeom>
          <a:solidFill>
            <a:srgbClr val="640708"/>
          </a:solidFill>
        </p:spPr>
        <p:txBody>
          <a:bodyPr wrap="square" rtlCol="0">
            <a:spAutoFit/>
          </a:bodyPr>
          <a:lstStyle/>
          <a:p>
            <a:pPr algn="ctr"/>
            <a:r>
              <a:rPr lang="en-US" sz="3200" dirty="0" smtClean="0">
                <a:solidFill>
                  <a:schemeClr val="bg1"/>
                </a:solidFill>
              </a:rPr>
              <a:t>Get Your HOMEWORK Done.</a:t>
            </a:r>
            <a:endParaRPr lang="en-US" sz="3200" dirty="0">
              <a:solidFill>
                <a:schemeClr val="bg1"/>
              </a:solidFill>
            </a:endParaRPr>
          </a:p>
        </p:txBody>
      </p:sp>
      <p:pic>
        <p:nvPicPr>
          <p:cNvPr id="3074" name="Picture 2"/>
          <p:cNvPicPr>
            <a:picLocks noChangeAspect="1" noChangeArrowheads="1"/>
          </p:cNvPicPr>
          <p:nvPr/>
        </p:nvPicPr>
        <p:blipFill rotWithShape="1">
          <a:blip r:embed="rId12">
            <a:extLst>
              <a:ext uri="{28A0092B-C50C-407E-A947-70E740481C1C}">
                <a14:useLocalDpi xmlns:a14="http://schemas.microsoft.com/office/drawing/2010/main" val="0"/>
              </a:ext>
            </a:extLst>
          </a:blip>
          <a:srcRect r="50644"/>
          <a:stretch/>
        </p:blipFill>
        <p:spPr bwMode="auto">
          <a:xfrm>
            <a:off x="2809" y="2874308"/>
            <a:ext cx="4500647" cy="22562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rot="782455">
            <a:off x="6834973" y="2948081"/>
            <a:ext cx="2151564" cy="2123658"/>
          </a:xfrm>
          <a:prstGeom prst="rect">
            <a:avLst/>
          </a:prstGeom>
          <a:noFill/>
        </p:spPr>
        <p:txBody>
          <a:bodyPr wrap="square" rtlCol="0">
            <a:spAutoFit/>
          </a:bodyPr>
          <a:lstStyle/>
          <a:p>
            <a:pPr algn="r"/>
            <a:r>
              <a:rPr lang="en-US" sz="4400" dirty="0" smtClean="0">
                <a:solidFill>
                  <a:schemeClr val="tx2"/>
                </a:solidFill>
                <a:latin typeface="Magnum" panose="00000400000000000000" pitchFamily="2" charset="0"/>
              </a:rPr>
              <a:t>Get Back to Your </a:t>
            </a:r>
            <a:r>
              <a:rPr lang="en-US" sz="4400" dirty="0" smtClean="0">
                <a:solidFill>
                  <a:schemeClr val="accent2"/>
                </a:solidFill>
                <a:latin typeface="Magnum" panose="00000400000000000000" pitchFamily="2" charset="0"/>
              </a:rPr>
              <a:t>Life!</a:t>
            </a:r>
            <a:endParaRPr lang="en-US" sz="4400" dirty="0">
              <a:solidFill>
                <a:schemeClr val="accent2"/>
              </a:solidFill>
              <a:latin typeface="Magnum" panose="00000400000000000000" pitchFamily="2" charset="0"/>
            </a:endParaRPr>
          </a:p>
        </p:txBody>
      </p:sp>
      <p:pic>
        <p:nvPicPr>
          <p:cNvPr id="18" name="Picture 2"/>
          <p:cNvPicPr>
            <a:picLocks noChangeAspect="1" noChangeArrowheads="1"/>
          </p:cNvPicPr>
          <p:nvPr/>
        </p:nvPicPr>
        <p:blipFill rotWithShape="1">
          <a:blip r:embed="rId12">
            <a:extLst>
              <a:ext uri="{28A0092B-C50C-407E-A947-70E740481C1C}">
                <a14:useLocalDpi xmlns:a14="http://schemas.microsoft.com/office/drawing/2010/main" val="0"/>
              </a:ext>
            </a:extLst>
          </a:blip>
          <a:srcRect l="76052"/>
          <a:stretch/>
        </p:blipFill>
        <p:spPr bwMode="auto">
          <a:xfrm>
            <a:off x="4566145" y="2882349"/>
            <a:ext cx="2183800" cy="22562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391400" y="6301074"/>
            <a:ext cx="1663454" cy="482938"/>
          </a:xfrm>
          <a:prstGeom prst="rect">
            <a:avLst/>
          </a:prstGeom>
        </p:spPr>
      </p:pic>
    </p:spTree>
    <p:extLst>
      <p:ext uri="{BB962C8B-B14F-4D97-AF65-F5344CB8AC3E}">
        <p14:creationId xmlns:p14="http://schemas.microsoft.com/office/powerpoint/2010/main" val="2645074968"/>
      </p:ext>
    </p:extLst>
  </p:cSld>
  <p:clrMapOvr>
    <a:masterClrMapping/>
  </p:clrMapOvr>
  <mc:AlternateContent xmlns:mc="http://schemas.openxmlformats.org/markup-compatibility/2006" xmlns:p14="http://schemas.microsoft.com/office/powerpoint/2010/main">
    <mc:Choice Requires="p14">
      <p:transition spd="slow" p14:dur="2000" advClick="0" advTm="12000"/>
    </mc:Choice>
    <mc:Fallback xmlns="">
      <p:transition spd="slow" advClick="0" advTm="1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23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11"/>
                </p:tgtEl>
              </p:cMediaNode>
            </p:audio>
            <p:audio>
              <p:cMediaNode vol="80000" showWhenStopped="0">
                <p:cTn id="8"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02" y="5029200"/>
            <a:ext cx="9186366"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0" y="4914900"/>
            <a:ext cx="9144000" cy="7595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316422" y="317500"/>
            <a:ext cx="752094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r>
              <a:rPr lang="en-US" sz="3600" cap="small" dirty="0" smtClean="0">
                <a:solidFill>
                  <a:schemeClr val="accent2"/>
                </a:solidFill>
              </a:rPr>
              <a:t>What Is </a:t>
            </a:r>
            <a:r>
              <a:rPr lang="en-US" sz="3600" cap="small" dirty="0" smtClean="0">
                <a:solidFill>
                  <a:schemeClr val="accent2"/>
                </a:solidFill>
              </a:rPr>
              <a:t>HomeworkAlabama.org?</a:t>
            </a:r>
            <a:endParaRPr lang="en-US" cap="small" dirty="0">
              <a:solidFill>
                <a:schemeClr val="bg1">
                  <a:lumMod val="50000"/>
                </a:schemeClr>
              </a:solidFill>
            </a:endParaRPr>
          </a:p>
        </p:txBody>
      </p:sp>
      <p:sp>
        <p:nvSpPr>
          <p:cNvPr id="8" name="Slide Number Placeholder 13"/>
          <p:cNvSpPr>
            <a:spLocks noGrp="1"/>
          </p:cNvSpPr>
          <p:nvPr>
            <p:ph type="sldNum" sz="quarter" idx="12"/>
          </p:nvPr>
        </p:nvSpPr>
        <p:spPr>
          <a:xfrm>
            <a:off x="101600" y="5791200"/>
            <a:ext cx="502920" cy="502920"/>
          </a:xfrm>
        </p:spPr>
        <p:txBody>
          <a:bodyPr/>
          <a:lstStyle/>
          <a:p>
            <a:fld id="{650F16F1-7713-4CAC-92A7-CFB22DBB7BB5}" type="slidenum">
              <a:rPr lang="en-US" smtClean="0"/>
              <a:t>2</a:t>
            </a:fld>
            <a:endParaRPr lang="en-US"/>
          </a:p>
        </p:txBody>
      </p:sp>
      <p:sp>
        <p:nvSpPr>
          <p:cNvPr id="7" name="TextBox 6"/>
          <p:cNvSpPr txBox="1"/>
          <p:nvPr/>
        </p:nvSpPr>
        <p:spPr>
          <a:xfrm>
            <a:off x="3769156" y="5716590"/>
            <a:ext cx="5374844" cy="1040285"/>
          </a:xfrm>
          <a:prstGeom prst="rect">
            <a:avLst/>
          </a:prstGeom>
          <a:noFill/>
        </p:spPr>
        <p:txBody>
          <a:bodyPr wrap="square" rtlCol="0">
            <a:spAutoFit/>
          </a:bodyPr>
          <a:lstStyle/>
          <a:p>
            <a:pPr>
              <a:lnSpc>
                <a:spcPct val="110000"/>
              </a:lnSpc>
            </a:pPr>
            <a:r>
              <a:rPr lang="en-US" sz="1400" dirty="0">
                <a:solidFill>
                  <a:schemeClr val="bg1"/>
                </a:solidFill>
                <a:cs typeface="News Gothic MT"/>
              </a:rPr>
              <a:t>“I am usually a student who can be pretty doubtful about if I did a problem correctly. This service provides me with confidence and what I need to reach my dreams! Thank you</a:t>
            </a:r>
            <a:r>
              <a:rPr lang="en-US" sz="1400" dirty="0" smtClean="0">
                <a:solidFill>
                  <a:schemeClr val="bg1"/>
                </a:solidFill>
                <a:cs typeface="News Gothic MT"/>
              </a:rPr>
              <a:t>!</a:t>
            </a:r>
            <a:r>
              <a:rPr lang="en-US" sz="1400" dirty="0" smtClean="0">
                <a:solidFill>
                  <a:schemeClr val="bg1"/>
                </a:solidFill>
              </a:rPr>
              <a:t>”  						</a:t>
            </a:r>
            <a:r>
              <a:rPr lang="en-US" sz="1400" i="1" dirty="0" smtClean="0">
                <a:solidFill>
                  <a:schemeClr val="bg1"/>
                </a:solidFill>
              </a:rPr>
              <a:t>Tutor.com User</a:t>
            </a:r>
            <a:endParaRPr lang="en-US" sz="1400" i="1" dirty="0">
              <a:solidFill>
                <a:schemeClr val="bg1"/>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348457135"/>
              </p:ext>
            </p:extLst>
          </p:nvPr>
        </p:nvGraphicFramePr>
        <p:xfrm>
          <a:off x="137241" y="2514600"/>
          <a:ext cx="8869680" cy="2887980"/>
        </p:xfrm>
        <a:graphic>
          <a:graphicData uri="http://schemas.openxmlformats.org/drawingml/2006/table">
            <a:tbl>
              <a:tblPr firstRow="1" bandRow="1">
                <a:tableStyleId>{5C22544A-7EE6-4342-B048-85BDC9FD1C3A}</a:tableStyleId>
              </a:tblPr>
              <a:tblGrid>
                <a:gridCol w="1234440"/>
                <a:gridCol w="1234440"/>
                <a:gridCol w="1280079"/>
                <a:gridCol w="1295400"/>
                <a:gridCol w="1295400"/>
                <a:gridCol w="1066881"/>
                <a:gridCol w="1463040"/>
              </a:tblGrid>
              <a:tr h="346710">
                <a:tc>
                  <a:txBody>
                    <a:bodyPr/>
                    <a:lstStyle/>
                    <a:p>
                      <a:pPr algn="ctr"/>
                      <a:r>
                        <a:rPr lang="en-US" sz="1400" b="0" dirty="0" smtClean="0">
                          <a:solidFill>
                            <a:srgbClr val="F47920"/>
                          </a:solidFill>
                        </a:rPr>
                        <a:t>Math*</a:t>
                      </a:r>
                      <a:endParaRPr lang="en-US" sz="1400" b="0" dirty="0">
                        <a:solidFill>
                          <a:srgbClr val="F47920"/>
                        </a:solidFill>
                      </a:endParaRPr>
                    </a:p>
                  </a:txBody>
                  <a:tcPr>
                    <a:lnL w="12700" cmpd="sng">
                      <a:noFill/>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sz="1400" b="0" dirty="0" smtClean="0">
                          <a:solidFill>
                            <a:srgbClr val="F47920"/>
                          </a:solidFill>
                        </a:rPr>
                        <a:t>Science*</a:t>
                      </a:r>
                      <a:endParaRPr lang="en-US" sz="1400" b="0" dirty="0">
                        <a:solidFill>
                          <a:srgbClr val="F47920"/>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sz="1200" b="0" dirty="0" smtClean="0">
                          <a:solidFill>
                            <a:srgbClr val="F47920"/>
                          </a:solidFill>
                        </a:rPr>
                        <a:t>Social Studies*</a:t>
                      </a:r>
                      <a:endParaRPr lang="en-US" sz="1200" b="0" dirty="0">
                        <a:solidFill>
                          <a:srgbClr val="F47920"/>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sz="1400" b="0" dirty="0" smtClean="0">
                          <a:solidFill>
                            <a:srgbClr val="F47920"/>
                          </a:solidFill>
                        </a:rPr>
                        <a:t>Languages</a:t>
                      </a:r>
                      <a:endParaRPr lang="en-US" sz="1400" b="0" dirty="0">
                        <a:solidFill>
                          <a:srgbClr val="F47920"/>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sz="1400" b="0" dirty="0" smtClean="0">
                          <a:solidFill>
                            <a:srgbClr val="F47920"/>
                          </a:solidFill>
                        </a:rPr>
                        <a:t>Writing</a:t>
                      </a:r>
                      <a:endParaRPr lang="en-US" sz="1400" b="0" dirty="0">
                        <a:solidFill>
                          <a:srgbClr val="F47920"/>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sz="1400" b="0" dirty="0" smtClean="0">
                          <a:solidFill>
                            <a:srgbClr val="F47920"/>
                          </a:solidFill>
                        </a:rPr>
                        <a:t>Test</a:t>
                      </a:r>
                      <a:r>
                        <a:rPr lang="en-US" sz="1400" b="0" baseline="0" dirty="0" smtClean="0">
                          <a:solidFill>
                            <a:srgbClr val="F47920"/>
                          </a:solidFill>
                        </a:rPr>
                        <a:t> Prep</a:t>
                      </a:r>
                      <a:endParaRPr lang="en-US" sz="1400" b="0" dirty="0">
                        <a:solidFill>
                          <a:srgbClr val="F47920"/>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sz="1400" b="0" dirty="0" smtClean="0">
                          <a:solidFill>
                            <a:srgbClr val="F47920"/>
                          </a:solidFill>
                        </a:rPr>
                        <a:t>Job Search</a:t>
                      </a:r>
                      <a:endParaRPr lang="en-US" sz="1400" b="0" dirty="0">
                        <a:solidFill>
                          <a:srgbClr val="F47920"/>
                        </a:solidFill>
                      </a:endParaRPr>
                    </a:p>
                  </a:txBody>
                  <a:tcPr>
                    <a:lnL w="127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r>
              <a:tr h="346710">
                <a:tc>
                  <a:txBody>
                    <a:bodyPr/>
                    <a:lstStyle/>
                    <a:p>
                      <a:endParaRPr lang="en-US" sz="1400" b="0" dirty="0"/>
                    </a:p>
                  </a:txBody>
                  <a:tcPr>
                    <a:lnT w="38100" cmpd="sng">
                      <a:noFill/>
                    </a:lnT>
                    <a:solidFill>
                      <a:schemeClr val="bg1">
                        <a:lumMod val="95000"/>
                      </a:schemeClr>
                    </a:solidFill>
                  </a:tcPr>
                </a:tc>
                <a:tc>
                  <a:txBody>
                    <a:bodyPr/>
                    <a:lstStyle/>
                    <a:p>
                      <a:endParaRPr lang="en-US" sz="1400" b="0" dirty="0"/>
                    </a:p>
                  </a:txBody>
                  <a:tcPr>
                    <a:lnT w="38100" cmpd="sng">
                      <a:noFill/>
                    </a:lnT>
                    <a:solidFill>
                      <a:schemeClr val="bg1">
                        <a:lumMod val="95000"/>
                      </a:schemeClr>
                    </a:solidFill>
                  </a:tcPr>
                </a:tc>
                <a:tc>
                  <a:txBody>
                    <a:bodyPr/>
                    <a:lstStyle/>
                    <a:p>
                      <a:endParaRPr lang="en-US" sz="1200" b="0" dirty="0"/>
                    </a:p>
                  </a:txBody>
                  <a:tcPr>
                    <a:lnT w="38100" cmpd="sng">
                      <a:noFill/>
                    </a:lnT>
                    <a:solidFill>
                      <a:schemeClr val="bg1">
                        <a:lumMod val="95000"/>
                      </a:schemeClr>
                    </a:solidFill>
                  </a:tcPr>
                </a:tc>
                <a:tc>
                  <a:txBody>
                    <a:bodyPr/>
                    <a:lstStyle/>
                    <a:p>
                      <a:endParaRPr lang="en-US" sz="1400" b="0" dirty="0"/>
                    </a:p>
                  </a:txBody>
                  <a:tcPr>
                    <a:lnT w="38100" cmpd="sng">
                      <a:noFill/>
                    </a:lnT>
                    <a:solidFill>
                      <a:schemeClr val="bg1">
                        <a:lumMod val="95000"/>
                      </a:schemeClr>
                    </a:solidFill>
                  </a:tcPr>
                </a:tc>
                <a:tc>
                  <a:txBody>
                    <a:bodyPr/>
                    <a:lstStyle/>
                    <a:p>
                      <a:endParaRPr lang="en-US" sz="1400" b="0" dirty="0"/>
                    </a:p>
                  </a:txBody>
                  <a:tcPr>
                    <a:lnT w="38100" cmpd="sng">
                      <a:noFill/>
                    </a:lnT>
                    <a:solidFill>
                      <a:schemeClr val="bg1">
                        <a:lumMod val="95000"/>
                      </a:schemeClr>
                    </a:solidFill>
                  </a:tcPr>
                </a:tc>
                <a:tc>
                  <a:txBody>
                    <a:bodyPr/>
                    <a:lstStyle/>
                    <a:p>
                      <a:endParaRPr lang="en-US" sz="1400" b="0" dirty="0"/>
                    </a:p>
                  </a:txBody>
                  <a:tcPr>
                    <a:lnT w="38100" cmpd="sng">
                      <a:noFill/>
                    </a:lnT>
                    <a:solidFill>
                      <a:schemeClr val="bg1">
                        <a:lumMod val="95000"/>
                      </a:schemeClr>
                    </a:solidFill>
                  </a:tcPr>
                </a:tc>
                <a:tc>
                  <a:txBody>
                    <a:bodyPr/>
                    <a:lstStyle/>
                    <a:p>
                      <a:endParaRPr lang="en-US" sz="1400" b="0" dirty="0"/>
                    </a:p>
                  </a:txBody>
                  <a:tcPr>
                    <a:lnT w="38100" cmpd="sng">
                      <a:noFill/>
                    </a:lnT>
                    <a:solidFill>
                      <a:schemeClr val="bg1">
                        <a:lumMod val="95000"/>
                      </a:schemeClr>
                    </a:solidFill>
                  </a:tcPr>
                </a:tc>
              </a:tr>
              <a:tr h="271305">
                <a:tc>
                  <a:txBody>
                    <a:bodyPr/>
                    <a:lstStyle/>
                    <a:p>
                      <a:r>
                        <a:rPr lang="en-US" sz="1200" dirty="0" smtClean="0"/>
                        <a:t>Basic I &amp; II</a:t>
                      </a:r>
                      <a:endParaRPr lang="en-US" sz="1200" dirty="0"/>
                    </a:p>
                  </a:txBody>
                  <a:tcPr>
                    <a:solidFill>
                      <a:schemeClr val="accent3">
                        <a:lumMod val="40000"/>
                        <a:lumOff val="60000"/>
                      </a:schemeClr>
                    </a:solidFill>
                  </a:tcPr>
                </a:tc>
                <a:tc>
                  <a:txBody>
                    <a:bodyPr/>
                    <a:lstStyle/>
                    <a:p>
                      <a:r>
                        <a:rPr lang="en-US" sz="1200" dirty="0" smtClean="0"/>
                        <a:t>Basic</a:t>
                      </a:r>
                      <a:endParaRPr lang="en-US" sz="1200" dirty="0"/>
                    </a:p>
                  </a:txBody>
                  <a:tcPr>
                    <a:solidFill>
                      <a:schemeClr val="accent3">
                        <a:lumMod val="40000"/>
                        <a:lumOff val="60000"/>
                      </a:schemeClr>
                    </a:solidFill>
                  </a:tcPr>
                </a:tc>
                <a:tc>
                  <a:txBody>
                    <a:bodyPr/>
                    <a:lstStyle/>
                    <a:p>
                      <a:r>
                        <a:rPr lang="en-US" sz="1200" dirty="0" smtClean="0"/>
                        <a:t>History</a:t>
                      </a:r>
                      <a:endParaRPr lang="en-US" sz="1200" dirty="0"/>
                    </a:p>
                  </a:txBody>
                  <a:tcPr>
                    <a:solidFill>
                      <a:schemeClr val="accent3">
                        <a:lumMod val="40000"/>
                        <a:lumOff val="60000"/>
                      </a:schemeClr>
                    </a:solidFill>
                  </a:tcPr>
                </a:tc>
                <a:tc>
                  <a:txBody>
                    <a:bodyPr/>
                    <a:lstStyle/>
                    <a:p>
                      <a:r>
                        <a:rPr lang="en-US" sz="1200" dirty="0" smtClean="0"/>
                        <a:t>English</a:t>
                      </a:r>
                      <a:endParaRPr lang="en-US" sz="1200" dirty="0"/>
                    </a:p>
                  </a:txBody>
                  <a:tcPr>
                    <a:solidFill>
                      <a:schemeClr val="accent3">
                        <a:lumMod val="40000"/>
                        <a:lumOff val="60000"/>
                      </a:schemeClr>
                    </a:solidFill>
                  </a:tcPr>
                </a:tc>
                <a:tc>
                  <a:txBody>
                    <a:bodyPr/>
                    <a:lstStyle/>
                    <a:p>
                      <a:r>
                        <a:rPr lang="en-US" sz="1200" dirty="0" smtClean="0"/>
                        <a:t>Real-time </a:t>
                      </a:r>
                      <a:endParaRPr lang="en-US" sz="1200" dirty="0"/>
                    </a:p>
                  </a:txBody>
                  <a:tcPr>
                    <a:solidFill>
                      <a:schemeClr val="accent3">
                        <a:lumMod val="40000"/>
                        <a:lumOff val="60000"/>
                      </a:schemeClr>
                    </a:solidFill>
                  </a:tcPr>
                </a:tc>
                <a:tc>
                  <a:txBody>
                    <a:bodyPr/>
                    <a:lstStyle/>
                    <a:p>
                      <a:r>
                        <a:rPr lang="en-US" sz="1200" dirty="0" smtClean="0"/>
                        <a:t>AP® Test</a:t>
                      </a:r>
                      <a:endParaRPr lang="en-US" sz="1200" dirty="0"/>
                    </a:p>
                  </a:txBody>
                  <a:tcPr>
                    <a:solidFill>
                      <a:schemeClr val="accent3">
                        <a:lumMod val="40000"/>
                        <a:lumOff val="60000"/>
                      </a:schemeClr>
                    </a:solidFill>
                  </a:tcPr>
                </a:tc>
                <a:tc>
                  <a:txBody>
                    <a:bodyPr/>
                    <a:lstStyle/>
                    <a:p>
                      <a:r>
                        <a:rPr lang="en-US" sz="1200" dirty="0" smtClean="0"/>
                        <a:t>Job</a:t>
                      </a:r>
                      <a:r>
                        <a:rPr lang="en-US" sz="1200" baseline="0" dirty="0" smtClean="0"/>
                        <a:t> Searches</a:t>
                      </a:r>
                      <a:endParaRPr lang="en-US" sz="1200" dirty="0"/>
                    </a:p>
                  </a:txBody>
                  <a:tcPr>
                    <a:solidFill>
                      <a:schemeClr val="accent3">
                        <a:lumMod val="40000"/>
                        <a:lumOff val="60000"/>
                      </a:schemeClr>
                    </a:solidFill>
                  </a:tcPr>
                </a:tc>
              </a:tr>
              <a:tr h="271305">
                <a:tc>
                  <a:txBody>
                    <a:bodyPr/>
                    <a:lstStyle/>
                    <a:p>
                      <a:r>
                        <a:rPr lang="en-US" sz="1200" dirty="0" smtClean="0"/>
                        <a:t>Algebra I &amp;</a:t>
                      </a:r>
                      <a:r>
                        <a:rPr lang="en-US" sz="1200" baseline="0" dirty="0" smtClean="0"/>
                        <a:t> II</a:t>
                      </a:r>
                      <a:endParaRPr lang="en-US" sz="1200" dirty="0"/>
                    </a:p>
                  </a:txBody>
                  <a:tcPr>
                    <a:noFill/>
                  </a:tcPr>
                </a:tc>
                <a:tc>
                  <a:txBody>
                    <a:bodyPr/>
                    <a:lstStyle/>
                    <a:p>
                      <a:r>
                        <a:rPr lang="en-US" sz="1200" dirty="0" smtClean="0"/>
                        <a:t>Earth</a:t>
                      </a:r>
                      <a:r>
                        <a:rPr lang="en-US" sz="1200" baseline="0" dirty="0" smtClean="0"/>
                        <a:t> Science</a:t>
                      </a:r>
                      <a:endParaRPr lang="en-US" sz="1200" dirty="0"/>
                    </a:p>
                  </a:txBody>
                  <a:tcPr>
                    <a:noFill/>
                  </a:tcPr>
                </a:tc>
                <a:tc>
                  <a:txBody>
                    <a:bodyPr/>
                    <a:lstStyle/>
                    <a:p>
                      <a:r>
                        <a:rPr lang="en-US" sz="1200" dirty="0" smtClean="0"/>
                        <a:t>Government</a:t>
                      </a:r>
                      <a:endParaRPr lang="en-US" sz="1200" dirty="0"/>
                    </a:p>
                  </a:txBody>
                  <a:tcPr>
                    <a:noFill/>
                  </a:tcPr>
                </a:tc>
                <a:tc>
                  <a:txBody>
                    <a:bodyPr/>
                    <a:lstStyle/>
                    <a:p>
                      <a:r>
                        <a:rPr lang="en-US" sz="1200" dirty="0" smtClean="0"/>
                        <a:t>  -</a:t>
                      </a:r>
                      <a:r>
                        <a:rPr lang="en-US" sz="1200" dirty="0" smtClean="0"/>
                        <a:t>Grammar</a:t>
                      </a:r>
                      <a:endParaRPr lang="en-US" sz="1200" dirty="0"/>
                    </a:p>
                  </a:txBody>
                  <a:tcPr>
                    <a:noFill/>
                  </a:tcPr>
                </a:tc>
                <a:tc>
                  <a:txBody>
                    <a:bodyPr/>
                    <a:lstStyle/>
                    <a:p>
                      <a:r>
                        <a:rPr lang="en-US" sz="1200" dirty="0" smtClean="0"/>
                        <a:t>&amp; Drop Off</a:t>
                      </a:r>
                      <a:endParaRPr lang="en-US" sz="1200" dirty="0"/>
                    </a:p>
                  </a:txBody>
                  <a:tcPr>
                    <a:noFill/>
                  </a:tcPr>
                </a:tc>
                <a:tc>
                  <a:txBody>
                    <a:bodyPr/>
                    <a:lstStyle/>
                    <a:p>
                      <a:r>
                        <a:rPr lang="en-US" sz="1200" dirty="0" smtClean="0"/>
                        <a:t>PSAT</a:t>
                      </a:r>
                      <a:endParaRPr lang="en-US" sz="1200" dirty="0"/>
                    </a:p>
                  </a:txBody>
                  <a:tcPr>
                    <a:noFill/>
                  </a:tcPr>
                </a:tc>
                <a:tc>
                  <a:txBody>
                    <a:bodyPr/>
                    <a:lstStyle/>
                    <a:p>
                      <a:r>
                        <a:rPr lang="en-US" sz="1200" dirty="0" smtClean="0"/>
                        <a:t>Applications</a:t>
                      </a:r>
                      <a:endParaRPr lang="en-US" sz="1200" dirty="0"/>
                    </a:p>
                  </a:txBody>
                  <a:tcPr>
                    <a:noFill/>
                  </a:tcPr>
                </a:tc>
              </a:tr>
              <a:tr h="271305">
                <a:tc>
                  <a:txBody>
                    <a:bodyPr/>
                    <a:lstStyle/>
                    <a:p>
                      <a:r>
                        <a:rPr lang="en-US" sz="1200" dirty="0" smtClean="0"/>
                        <a:t>Geometry</a:t>
                      </a:r>
                      <a:endParaRPr lang="en-US" sz="1200" dirty="0"/>
                    </a:p>
                  </a:txBody>
                  <a:tcPr>
                    <a:solidFill>
                      <a:schemeClr val="accent3">
                        <a:lumMod val="40000"/>
                        <a:lumOff val="60000"/>
                      </a:schemeClr>
                    </a:solidFill>
                  </a:tcPr>
                </a:tc>
                <a:tc>
                  <a:txBody>
                    <a:bodyPr/>
                    <a:lstStyle/>
                    <a:p>
                      <a:r>
                        <a:rPr lang="en-US" sz="1200" dirty="0" smtClean="0"/>
                        <a:t>Biology</a:t>
                      </a:r>
                      <a:endParaRPr lang="en-US" sz="1200" dirty="0"/>
                    </a:p>
                  </a:txBody>
                  <a:tcPr>
                    <a:solidFill>
                      <a:schemeClr val="accent3">
                        <a:lumMod val="40000"/>
                        <a:lumOff val="60000"/>
                      </a:schemeClr>
                    </a:solidFill>
                  </a:tcPr>
                </a:tc>
                <a:tc>
                  <a:txBody>
                    <a:bodyPr/>
                    <a:lstStyle/>
                    <a:p>
                      <a:r>
                        <a:rPr lang="en-US" sz="1200" dirty="0" smtClean="0"/>
                        <a:t>Geography</a:t>
                      </a:r>
                      <a:endParaRPr lang="en-US" sz="1200" dirty="0"/>
                    </a:p>
                  </a:txBody>
                  <a:tcPr>
                    <a:solidFill>
                      <a:schemeClr val="accent3">
                        <a:lumMod val="40000"/>
                        <a:lumOff val="60000"/>
                      </a:schemeClr>
                    </a:solidFill>
                  </a:tcPr>
                </a:tc>
                <a:tc>
                  <a:txBody>
                    <a:bodyPr/>
                    <a:lstStyle/>
                    <a:p>
                      <a:r>
                        <a:rPr lang="en-US" sz="1200" dirty="0" smtClean="0"/>
                        <a:t>  -</a:t>
                      </a:r>
                      <a:r>
                        <a:rPr lang="en-US" sz="1200" dirty="0" smtClean="0"/>
                        <a:t>Literature</a:t>
                      </a:r>
                      <a:endParaRPr lang="en-US" sz="1200" dirty="0"/>
                    </a:p>
                  </a:txBody>
                  <a:tcPr>
                    <a:solidFill>
                      <a:schemeClr val="accent3">
                        <a:lumMod val="40000"/>
                        <a:lumOff val="60000"/>
                      </a:schemeClr>
                    </a:solidFill>
                  </a:tcPr>
                </a:tc>
                <a:tc>
                  <a:txBody>
                    <a:bodyPr/>
                    <a:lstStyle/>
                    <a:p>
                      <a:r>
                        <a:rPr lang="en-US" sz="1200" dirty="0" smtClean="0"/>
                        <a:t>Essays</a:t>
                      </a:r>
                      <a:endParaRPr lang="en-US" sz="1200" dirty="0"/>
                    </a:p>
                  </a:txBody>
                  <a:tcPr>
                    <a:solidFill>
                      <a:schemeClr val="accent3">
                        <a:lumMod val="40000"/>
                        <a:lumOff val="60000"/>
                      </a:schemeClr>
                    </a:solidFill>
                  </a:tcPr>
                </a:tc>
                <a:tc>
                  <a:txBody>
                    <a:bodyPr/>
                    <a:lstStyle/>
                    <a:p>
                      <a:r>
                        <a:rPr lang="en-US" sz="1200" dirty="0" smtClean="0"/>
                        <a:t>ACT</a:t>
                      </a:r>
                      <a:endParaRPr lang="en-US" sz="1200" dirty="0"/>
                    </a:p>
                  </a:txBody>
                  <a:tcPr>
                    <a:solidFill>
                      <a:schemeClr val="accent3">
                        <a:lumMod val="40000"/>
                        <a:lumOff val="60000"/>
                      </a:schemeClr>
                    </a:solidFill>
                  </a:tcPr>
                </a:tc>
                <a:tc>
                  <a:txBody>
                    <a:bodyPr/>
                    <a:lstStyle/>
                    <a:p>
                      <a:r>
                        <a:rPr lang="en-US" sz="1200" dirty="0" smtClean="0"/>
                        <a:t>Cover Letters</a:t>
                      </a:r>
                      <a:endParaRPr lang="en-US" sz="1200" dirty="0"/>
                    </a:p>
                  </a:txBody>
                  <a:tcPr>
                    <a:solidFill>
                      <a:schemeClr val="accent3">
                        <a:lumMod val="40000"/>
                        <a:lumOff val="60000"/>
                      </a:schemeClr>
                    </a:solidFill>
                  </a:tcPr>
                </a:tc>
              </a:tr>
              <a:tr h="271305">
                <a:tc>
                  <a:txBody>
                    <a:bodyPr/>
                    <a:lstStyle/>
                    <a:p>
                      <a:r>
                        <a:rPr lang="en-US" sz="1200" dirty="0" smtClean="0"/>
                        <a:t>Trigonometry</a:t>
                      </a:r>
                      <a:endParaRPr lang="en-US" sz="1200" dirty="0"/>
                    </a:p>
                  </a:txBody>
                  <a:tcPr>
                    <a:noFill/>
                  </a:tcPr>
                </a:tc>
                <a:tc>
                  <a:txBody>
                    <a:bodyPr/>
                    <a:lstStyle/>
                    <a:p>
                      <a:r>
                        <a:rPr lang="en-US" sz="1200" dirty="0" smtClean="0"/>
                        <a:t>Chemistry</a:t>
                      </a:r>
                      <a:endParaRPr lang="en-US" sz="1200" dirty="0"/>
                    </a:p>
                  </a:txBody>
                  <a:tcPr>
                    <a:noFill/>
                  </a:tcPr>
                </a:tc>
                <a:tc>
                  <a:txBody>
                    <a:bodyPr/>
                    <a:lstStyle/>
                    <a:p>
                      <a:r>
                        <a:rPr lang="en-US" sz="1200" dirty="0" smtClean="0"/>
                        <a:t>Political Science</a:t>
                      </a:r>
                      <a:endParaRPr lang="en-US" sz="1200" dirty="0"/>
                    </a:p>
                  </a:txBody>
                  <a:tcPr>
                    <a:noFill/>
                  </a:tcPr>
                </a:tc>
                <a:tc>
                  <a:txBody>
                    <a:bodyPr/>
                    <a:lstStyle/>
                    <a:p>
                      <a:r>
                        <a:rPr lang="en-US" sz="1200" dirty="0" smtClean="0"/>
                        <a:t>  -</a:t>
                      </a:r>
                      <a:r>
                        <a:rPr lang="en-US" sz="1200" dirty="0" smtClean="0"/>
                        <a:t>Vocabulary</a:t>
                      </a:r>
                      <a:endParaRPr lang="en-US" sz="1200" dirty="0"/>
                    </a:p>
                  </a:txBody>
                  <a:tcPr>
                    <a:noFill/>
                  </a:tcPr>
                </a:tc>
                <a:tc>
                  <a:txBody>
                    <a:bodyPr/>
                    <a:lstStyle/>
                    <a:p>
                      <a:r>
                        <a:rPr lang="en-US" sz="1200" dirty="0" smtClean="0"/>
                        <a:t>Creative</a:t>
                      </a:r>
                      <a:r>
                        <a:rPr lang="en-US" sz="1200" baseline="0" dirty="0" smtClean="0"/>
                        <a:t> Writing</a:t>
                      </a:r>
                      <a:endParaRPr lang="en-US" sz="1200" dirty="0"/>
                    </a:p>
                  </a:txBody>
                  <a:tcPr>
                    <a:noFill/>
                  </a:tcPr>
                </a:tc>
                <a:tc>
                  <a:txBody>
                    <a:bodyPr/>
                    <a:lstStyle/>
                    <a:p>
                      <a:r>
                        <a:rPr lang="en-US" sz="1200" dirty="0" smtClean="0"/>
                        <a:t>SAT</a:t>
                      </a:r>
                      <a:endParaRPr lang="en-US" sz="1200" dirty="0"/>
                    </a:p>
                  </a:txBody>
                  <a:tcPr>
                    <a:noFill/>
                  </a:tcPr>
                </a:tc>
                <a:tc>
                  <a:txBody>
                    <a:bodyPr/>
                    <a:lstStyle/>
                    <a:p>
                      <a:r>
                        <a:rPr lang="en-US" sz="1200" dirty="0" smtClean="0"/>
                        <a:t>Résumés</a:t>
                      </a:r>
                      <a:endParaRPr lang="en-US" sz="1200" dirty="0"/>
                    </a:p>
                  </a:txBody>
                  <a:tcPr>
                    <a:noFill/>
                  </a:tcPr>
                </a:tc>
              </a:tr>
              <a:tr h="271305">
                <a:tc>
                  <a:txBody>
                    <a:bodyPr/>
                    <a:lstStyle/>
                    <a:p>
                      <a:r>
                        <a:rPr lang="en-US" sz="1200" dirty="0" smtClean="0"/>
                        <a:t>Calculus</a:t>
                      </a:r>
                      <a:endParaRPr lang="en-US" sz="1200" dirty="0"/>
                    </a:p>
                  </a:txBody>
                  <a:tcPr>
                    <a:solidFill>
                      <a:schemeClr val="accent3">
                        <a:lumMod val="40000"/>
                        <a:lumOff val="60000"/>
                      </a:schemeClr>
                    </a:solidFill>
                  </a:tcPr>
                </a:tc>
                <a:tc>
                  <a:txBody>
                    <a:bodyPr/>
                    <a:lstStyle/>
                    <a:p>
                      <a:r>
                        <a:rPr lang="en-US" sz="1200" dirty="0" smtClean="0"/>
                        <a:t>Physics</a:t>
                      </a:r>
                      <a:endParaRPr lang="en-US" sz="1200" dirty="0"/>
                    </a:p>
                  </a:txBody>
                  <a:tcPr>
                    <a:solidFill>
                      <a:schemeClr val="accent3">
                        <a:lumMod val="40000"/>
                        <a:lumOff val="60000"/>
                      </a:schemeClr>
                    </a:solidFill>
                  </a:tcPr>
                </a:tc>
                <a:tc>
                  <a:txBody>
                    <a:bodyPr/>
                    <a:lstStyle/>
                    <a:p>
                      <a:r>
                        <a:rPr lang="en-US" sz="1200" dirty="0" smtClean="0"/>
                        <a:t>Citizenship</a:t>
                      </a:r>
                      <a:endParaRPr lang="en-US" sz="1200" dirty="0"/>
                    </a:p>
                  </a:txBody>
                  <a:tcPr>
                    <a:solidFill>
                      <a:schemeClr val="accent3">
                        <a:lumMod val="40000"/>
                        <a:lumOff val="60000"/>
                      </a:schemeClr>
                    </a:solidFill>
                  </a:tcPr>
                </a:tc>
                <a:tc>
                  <a:txBody>
                    <a:bodyPr/>
                    <a:lstStyle/>
                    <a:p>
                      <a:r>
                        <a:rPr lang="en-US" sz="1200" dirty="0" smtClean="0"/>
                        <a:t>  -Reading Comp.</a:t>
                      </a:r>
                      <a:endParaRPr lang="en-US" sz="1200" dirty="0"/>
                    </a:p>
                  </a:txBody>
                  <a:tcPr>
                    <a:solidFill>
                      <a:schemeClr val="accent3">
                        <a:lumMod val="40000"/>
                        <a:lumOff val="60000"/>
                      </a:schemeClr>
                    </a:solidFill>
                  </a:tcPr>
                </a:tc>
                <a:tc>
                  <a:txBody>
                    <a:bodyPr/>
                    <a:lstStyle/>
                    <a:p>
                      <a:r>
                        <a:rPr lang="en-US" sz="1200" dirty="0" smtClean="0"/>
                        <a:t>Book</a:t>
                      </a:r>
                      <a:r>
                        <a:rPr lang="en-US" sz="1200" baseline="0" dirty="0" smtClean="0"/>
                        <a:t> Reports</a:t>
                      </a:r>
                      <a:endParaRPr lang="en-US" sz="1200" dirty="0"/>
                    </a:p>
                  </a:txBody>
                  <a:tcPr>
                    <a:solidFill>
                      <a:schemeClr val="accent3">
                        <a:lumMod val="40000"/>
                        <a:lumOff val="60000"/>
                      </a:schemeClr>
                    </a:solidFill>
                  </a:tcPr>
                </a:tc>
                <a:tc>
                  <a:txBody>
                    <a:bodyPr/>
                    <a:lstStyle/>
                    <a:p>
                      <a:r>
                        <a:rPr lang="en-US" sz="1200" dirty="0" smtClean="0"/>
                        <a:t>GED</a:t>
                      </a:r>
                      <a:endParaRPr lang="en-US" sz="1200" dirty="0"/>
                    </a:p>
                  </a:txBody>
                  <a:tcPr>
                    <a:solidFill>
                      <a:schemeClr val="accent3">
                        <a:lumMod val="40000"/>
                        <a:lumOff val="60000"/>
                      </a:schemeClr>
                    </a:solidFill>
                  </a:tcPr>
                </a:tc>
                <a:tc>
                  <a:txBody>
                    <a:bodyPr/>
                    <a:lstStyle/>
                    <a:p>
                      <a:r>
                        <a:rPr lang="en-US" sz="1200" dirty="0" smtClean="0"/>
                        <a:t>Interview Prep</a:t>
                      </a:r>
                      <a:endParaRPr lang="en-US" sz="1200" dirty="0"/>
                    </a:p>
                  </a:txBody>
                  <a:tcPr>
                    <a:solidFill>
                      <a:schemeClr val="accent3">
                        <a:lumMod val="40000"/>
                        <a:lumOff val="60000"/>
                      </a:schemeClr>
                    </a:solidFill>
                  </a:tcPr>
                </a:tc>
              </a:tr>
              <a:tr h="271305">
                <a:tc>
                  <a:txBody>
                    <a:bodyPr/>
                    <a:lstStyle/>
                    <a:p>
                      <a:r>
                        <a:rPr lang="en-US" sz="1200" dirty="0" smtClean="0"/>
                        <a:t>Statistics</a:t>
                      </a:r>
                      <a:endParaRPr lang="en-US" sz="1200" dirty="0"/>
                    </a:p>
                  </a:txBody>
                  <a:tcPr>
                    <a:noFill/>
                  </a:tcPr>
                </a:tc>
                <a:tc>
                  <a:txBody>
                    <a:bodyPr/>
                    <a:lstStyle/>
                    <a:p>
                      <a:endParaRPr lang="en-US" sz="1200" dirty="0"/>
                    </a:p>
                  </a:txBody>
                  <a:tcPr>
                    <a:noFill/>
                  </a:tcPr>
                </a:tc>
                <a:tc>
                  <a:txBody>
                    <a:bodyPr/>
                    <a:lstStyle/>
                    <a:p>
                      <a:endParaRPr lang="en-US" sz="1200" dirty="0"/>
                    </a:p>
                  </a:txBody>
                  <a:tcPr>
                    <a:noFill/>
                  </a:tcPr>
                </a:tc>
                <a:tc>
                  <a:txBody>
                    <a:bodyPr/>
                    <a:lstStyle/>
                    <a:p>
                      <a:r>
                        <a:rPr lang="en-US" sz="1200" dirty="0" smtClean="0"/>
                        <a:t>  -ESL &amp; ELL</a:t>
                      </a:r>
                      <a:endParaRPr lang="en-US" sz="1200" dirty="0"/>
                    </a:p>
                  </a:txBody>
                  <a:tcPr>
                    <a:noFill/>
                  </a:tcPr>
                </a:tc>
                <a:tc>
                  <a:txBody>
                    <a:bodyPr/>
                    <a:lstStyle/>
                    <a:p>
                      <a:r>
                        <a:rPr lang="en-US" sz="1200" dirty="0" smtClean="0"/>
                        <a:t>Short</a:t>
                      </a:r>
                      <a:r>
                        <a:rPr lang="en-US" sz="1200" baseline="0" dirty="0" smtClean="0"/>
                        <a:t> Stories</a:t>
                      </a:r>
                      <a:endParaRPr lang="en-US" sz="1200" dirty="0"/>
                    </a:p>
                  </a:txBody>
                  <a:tcPr>
                    <a:noFill/>
                  </a:tcPr>
                </a:tc>
                <a:tc>
                  <a:txBody>
                    <a:bodyPr/>
                    <a:lstStyle/>
                    <a:p>
                      <a:r>
                        <a:rPr lang="en-US" sz="1200" dirty="0" smtClean="0"/>
                        <a:t>Citizenship</a:t>
                      </a:r>
                      <a:endParaRPr lang="en-US" sz="1200" dirty="0"/>
                    </a:p>
                  </a:txBody>
                  <a:tcPr>
                    <a:noFill/>
                  </a:tcPr>
                </a:tc>
                <a:tc>
                  <a:txBody>
                    <a:bodyPr/>
                    <a:lstStyle/>
                    <a:p>
                      <a:endParaRPr lang="en-US" sz="1200" dirty="0"/>
                    </a:p>
                  </a:txBody>
                  <a:tcPr>
                    <a:noFill/>
                  </a:tcPr>
                </a:tc>
              </a:tr>
              <a:tr h="271305">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*Bilingual</a:t>
                      </a:r>
                      <a:r>
                        <a:rPr lang="en-US" sz="1200" baseline="0" dirty="0" smtClean="0"/>
                        <a:t> Spanish speaking tutors available</a:t>
                      </a:r>
                      <a:endParaRPr lang="en-US" sz="1200" dirty="0" smtClean="0"/>
                    </a:p>
                  </a:txBody>
                  <a:tcPr>
                    <a:solidFill>
                      <a:schemeClr val="accent3">
                        <a:lumMod val="40000"/>
                        <a:lumOff val="60000"/>
                      </a:schemeClr>
                    </a:solidFill>
                  </a:tcPr>
                </a:tc>
                <a:tc hMerge="1">
                  <a:txBody>
                    <a:bodyPr/>
                    <a:lstStyle/>
                    <a:p>
                      <a:endParaRPr lang="en-US" sz="1200" dirty="0"/>
                    </a:p>
                  </a:txBody>
                  <a:tcPr>
                    <a:solidFill>
                      <a:schemeClr val="accent3">
                        <a:lumMod val="40000"/>
                        <a:lumOff val="60000"/>
                      </a:schemeClr>
                    </a:solidFill>
                  </a:tcPr>
                </a:tc>
                <a:tc hMerge="1">
                  <a:txBody>
                    <a:bodyPr/>
                    <a:lstStyle/>
                    <a:p>
                      <a:endParaRPr lang="en-US" sz="1200" dirty="0"/>
                    </a:p>
                  </a:txBody>
                  <a:tcPr>
                    <a:solidFill>
                      <a:schemeClr val="accent3">
                        <a:lumMod val="40000"/>
                        <a:lumOff val="60000"/>
                      </a:schemeClr>
                    </a:solidFill>
                  </a:tcPr>
                </a:tc>
                <a:tc>
                  <a:txBody>
                    <a:bodyPr/>
                    <a:lstStyle/>
                    <a:p>
                      <a:r>
                        <a:rPr lang="en-US" sz="1200" dirty="0" smtClean="0"/>
                        <a:t>Spanish</a:t>
                      </a:r>
                      <a:endParaRPr lang="en-US" sz="1200" dirty="0"/>
                    </a:p>
                  </a:txBody>
                  <a:tcPr>
                    <a:solidFill>
                      <a:schemeClr val="accent3">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Research</a:t>
                      </a:r>
                      <a:r>
                        <a:rPr lang="en-US" sz="1200" baseline="0" dirty="0" smtClean="0"/>
                        <a:t> Papers</a:t>
                      </a:r>
                      <a:endParaRPr lang="en-US" sz="1200" dirty="0" smtClean="0"/>
                    </a:p>
                  </a:txBody>
                  <a:tcPr>
                    <a:solidFill>
                      <a:schemeClr val="accent3">
                        <a:lumMod val="40000"/>
                        <a:lumOff val="60000"/>
                      </a:schemeClr>
                    </a:solidFill>
                  </a:tcPr>
                </a:tc>
                <a:tc>
                  <a:txBody>
                    <a:bodyPr/>
                    <a:lstStyle/>
                    <a:p>
                      <a:endParaRPr lang="en-US" sz="1200" dirty="0"/>
                    </a:p>
                  </a:txBody>
                  <a:tcPr>
                    <a:solidFill>
                      <a:schemeClr val="accent3">
                        <a:lumMod val="40000"/>
                        <a:lumOff val="60000"/>
                      </a:schemeClr>
                    </a:solidFill>
                  </a:tcPr>
                </a:tc>
                <a:tc>
                  <a:txBody>
                    <a:bodyPr/>
                    <a:lstStyle/>
                    <a:p>
                      <a:endParaRPr lang="en-US" sz="1200" dirty="0"/>
                    </a:p>
                  </a:txBody>
                  <a:tcPr>
                    <a:solidFill>
                      <a:schemeClr val="accent3">
                        <a:lumMod val="40000"/>
                        <a:lumOff val="60000"/>
                      </a:schemeClr>
                    </a:solidFill>
                  </a:tcPr>
                </a:tc>
              </a:tr>
              <a:tr h="271305">
                <a:tc gridSpan="7">
                  <a:txBody>
                    <a:bodyPr/>
                    <a:lstStyle/>
                    <a:p>
                      <a:r>
                        <a:rPr lang="en-US" sz="1200" dirty="0" smtClean="0"/>
                        <a:t>Advanced Placement® l</a:t>
                      </a:r>
                      <a:r>
                        <a:rPr lang="en-US" sz="1200" baseline="0" dirty="0" smtClean="0"/>
                        <a:t>evel tutoring available in most subjects.</a:t>
                      </a:r>
                      <a:r>
                        <a:rPr lang="en-US" sz="1200" dirty="0" smtClean="0"/>
                        <a:t>  </a:t>
                      </a:r>
                      <a:endParaRPr lang="en-US" sz="1200" dirty="0"/>
                    </a:p>
                  </a:txBody>
                  <a:tcPr>
                    <a:noFill/>
                  </a:tcPr>
                </a:tc>
                <a:tc hMerge="1">
                  <a:txBody>
                    <a:bodyPr/>
                    <a:lstStyle/>
                    <a:p>
                      <a:endParaRPr lang="en-US" sz="1200" dirty="0"/>
                    </a:p>
                  </a:txBody>
                  <a:tcPr>
                    <a:solidFill>
                      <a:srgbClr val="FFD990"/>
                    </a:solidFill>
                  </a:tcPr>
                </a:tc>
                <a:tc hMerge="1">
                  <a:txBody>
                    <a:bodyPr/>
                    <a:lstStyle/>
                    <a:p>
                      <a:endParaRPr lang="en-US" sz="1200" dirty="0"/>
                    </a:p>
                  </a:txBody>
                  <a:tcPr>
                    <a:solidFill>
                      <a:srgbClr val="FFD990"/>
                    </a:solidFill>
                  </a:tcPr>
                </a:tc>
                <a:tc hMerge="1">
                  <a:txBody>
                    <a:bodyPr/>
                    <a:lstStyle/>
                    <a:p>
                      <a:endParaRPr lang="en-US" sz="1200" dirty="0"/>
                    </a:p>
                  </a:txBody>
                  <a:tcPr>
                    <a:no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txBody>
                  <a:tcPr>
                    <a:noFill/>
                  </a:tcPr>
                </a:tc>
                <a:tc hMerge="1">
                  <a:txBody>
                    <a:bodyPr/>
                    <a:lstStyle/>
                    <a:p>
                      <a:endParaRPr lang="en-US" sz="1200" dirty="0"/>
                    </a:p>
                  </a:txBody>
                  <a:tcPr>
                    <a:noFill/>
                  </a:tcPr>
                </a:tc>
                <a:tc hMerge="1">
                  <a:txBody>
                    <a:bodyPr/>
                    <a:lstStyle/>
                    <a:p>
                      <a:endParaRPr lang="en-US" sz="1200" dirty="0"/>
                    </a:p>
                  </a:txBody>
                  <a:tcPr>
                    <a:noFill/>
                  </a:tcPr>
                </a:tc>
              </a:tr>
            </a:tbl>
          </a:graphicData>
        </a:graphic>
      </p:graphicFrame>
      <p:sp>
        <p:nvSpPr>
          <p:cNvPr id="9" name="TextBox 8"/>
          <p:cNvSpPr txBox="1"/>
          <p:nvPr/>
        </p:nvSpPr>
        <p:spPr>
          <a:xfrm>
            <a:off x="257222" y="983386"/>
            <a:ext cx="8629555" cy="1754326"/>
          </a:xfrm>
          <a:prstGeom prst="rect">
            <a:avLst/>
          </a:prstGeom>
          <a:noFill/>
        </p:spPr>
        <p:txBody>
          <a:bodyPr wrap="square" rtlCol="0">
            <a:spAutoFit/>
          </a:bodyPr>
          <a:lstStyle/>
          <a:p>
            <a:r>
              <a:rPr lang="en-US" dirty="0" smtClean="0"/>
              <a:t>K-12</a:t>
            </a:r>
            <a:r>
              <a:rPr lang="en-US" baseline="30000" dirty="0" smtClean="0"/>
              <a:t>th</a:t>
            </a:r>
            <a:r>
              <a:rPr lang="en-US" dirty="0" smtClean="0"/>
              <a:t> + College Level + Adult Learner + Job Seekers</a:t>
            </a:r>
          </a:p>
          <a:p>
            <a:endParaRPr lang="en-US" dirty="0"/>
          </a:p>
          <a:p>
            <a:r>
              <a:rPr lang="en-US" dirty="0" smtClean="0"/>
              <a:t>3:00 </a:t>
            </a:r>
            <a:r>
              <a:rPr lang="en-US" dirty="0" smtClean="0"/>
              <a:t>p.m. – </a:t>
            </a:r>
            <a:r>
              <a:rPr lang="en-US" dirty="0" smtClean="0"/>
              <a:t>10:00 </a:t>
            </a:r>
            <a:r>
              <a:rPr lang="en-US" dirty="0" smtClean="0"/>
              <a:t>p.m., Every Day (closed Jan. 1, Jul. 4, Thanksgiving, Christmas)</a:t>
            </a:r>
          </a:p>
          <a:p>
            <a:endParaRPr lang="en-US" dirty="0"/>
          </a:p>
          <a:p>
            <a:r>
              <a:rPr lang="en-US" dirty="0" smtClean="0"/>
              <a:t>Live Tutoring + Career Coaching + </a:t>
            </a:r>
            <a:r>
              <a:rPr lang="en-US" dirty="0" err="1" smtClean="0"/>
              <a:t>WriteTutor</a:t>
            </a:r>
            <a:r>
              <a:rPr lang="en-US" dirty="0" smtClean="0"/>
              <a:t> Drop Off + </a:t>
            </a:r>
            <a:r>
              <a:rPr lang="en-US" dirty="0" err="1" smtClean="0"/>
              <a:t>SkillsCenter</a:t>
            </a:r>
            <a:r>
              <a:rPr lang="en-US" baseline="30000" dirty="0" smtClean="0"/>
              <a:t>®</a:t>
            </a:r>
            <a:r>
              <a:rPr lang="en-US" dirty="0" smtClean="0"/>
              <a:t> Resource Library</a:t>
            </a:r>
          </a:p>
          <a:p>
            <a:endParaRPr lang="en-US" dirty="0"/>
          </a:p>
        </p:txBody>
      </p:sp>
      <p:pic>
        <p:nvPicPr>
          <p:cNvPr id="10" name="Picture 9"/>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142162" y="2819981"/>
            <a:ext cx="307736" cy="307736"/>
          </a:xfrm>
          <a:prstGeom prst="rect">
            <a:avLst/>
          </a:prstGeom>
        </p:spPr>
      </p:pic>
      <p:pic>
        <p:nvPicPr>
          <p:cNvPr id="17" name="Picture 16"/>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264264" y="2819981"/>
            <a:ext cx="307736" cy="307736"/>
          </a:xfrm>
          <a:prstGeom prst="rect">
            <a:avLst/>
          </a:prstGeom>
        </p:spPr>
      </p:pic>
      <p:pic>
        <p:nvPicPr>
          <p:cNvPr id="18" name="Picture 17"/>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65388" y="2813196"/>
            <a:ext cx="306863" cy="306863"/>
          </a:xfrm>
          <a:prstGeom prst="rect">
            <a:avLst/>
          </a:prstGeom>
        </p:spPr>
      </p:pic>
      <p:pic>
        <p:nvPicPr>
          <p:cNvPr id="19" name="Picture 18"/>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790700" y="2805043"/>
            <a:ext cx="323167" cy="323167"/>
          </a:xfrm>
          <a:prstGeom prst="rect">
            <a:avLst/>
          </a:prstGeom>
        </p:spPr>
      </p:pic>
      <p:pic>
        <p:nvPicPr>
          <p:cNvPr id="20" name="Picture 19"/>
          <p:cNvPicPr>
            <a:picLocks noChangeAspect="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964258" y="2805043"/>
            <a:ext cx="308230" cy="308230"/>
          </a:xfrm>
          <a:prstGeom prst="rect">
            <a:avLst/>
          </a:prstGeom>
        </p:spPr>
      </p:pic>
      <p:pic>
        <p:nvPicPr>
          <p:cNvPr id="21" name="Picture 20"/>
          <p:cNvPicPr>
            <a:picLocks noChangeAspect="1"/>
          </p:cNvPicPr>
          <p:nvPr/>
        </p:nvPicPr>
        <p:blipFill>
          <a:blip r:embed="rId9"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661545" y="2834425"/>
            <a:ext cx="293292" cy="293292"/>
          </a:xfrm>
          <a:prstGeom prst="rect">
            <a:avLst/>
          </a:prstGeom>
        </p:spPr>
      </p:pic>
      <p:pic>
        <p:nvPicPr>
          <p:cNvPr id="22" name="Picture 21"/>
          <p:cNvPicPr>
            <a:picLocks noChangeAspect="1"/>
          </p:cNvPicPr>
          <p:nvPr/>
        </p:nvPicPr>
        <p:blipFill>
          <a:blip r:embed="rId10"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777873" y="2834425"/>
            <a:ext cx="302245" cy="302245"/>
          </a:xfrm>
          <a:prstGeom prst="rect">
            <a:avLst/>
          </a:prstGeom>
        </p:spPr>
      </p:pic>
      <p:pic>
        <p:nvPicPr>
          <p:cNvPr id="23" name="Picture 2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73273" y="6217920"/>
            <a:ext cx="1663454" cy="482938"/>
          </a:xfrm>
          <a:prstGeom prst="rect">
            <a:avLst/>
          </a:prstGeom>
        </p:spPr>
      </p:pic>
    </p:spTree>
    <p:extLst>
      <p:ext uri="{BB962C8B-B14F-4D97-AF65-F5344CB8AC3E}">
        <p14:creationId xmlns:p14="http://schemas.microsoft.com/office/powerpoint/2010/main" val="14104727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02" y="5029200"/>
            <a:ext cx="9186366"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304800" y="374227"/>
            <a:ext cx="7520940" cy="548640"/>
          </a:xfrm>
        </p:spPr>
        <p:txBody>
          <a:bodyPr/>
          <a:lstStyle/>
          <a:p>
            <a:r>
              <a:rPr lang="en-US" sz="3600" cap="small" dirty="0" smtClean="0">
                <a:solidFill>
                  <a:schemeClr val="accent2"/>
                </a:solidFill>
              </a:rPr>
              <a:t>Who Is Tutor.com?</a:t>
            </a:r>
            <a:endParaRPr lang="en-US" sz="3600" cap="small" dirty="0">
              <a:solidFill>
                <a:schemeClr val="accent2"/>
              </a:solidFill>
            </a:endParaRPr>
          </a:p>
        </p:txBody>
      </p:sp>
      <p:sp>
        <p:nvSpPr>
          <p:cNvPr id="3" name="Content Placeholder 2"/>
          <p:cNvSpPr>
            <a:spLocks noGrp="1"/>
          </p:cNvSpPr>
          <p:nvPr>
            <p:ph idx="1"/>
          </p:nvPr>
        </p:nvSpPr>
        <p:spPr>
          <a:xfrm>
            <a:off x="822960" y="1100629"/>
            <a:ext cx="7940040" cy="2709372"/>
          </a:xfrm>
        </p:spPr>
        <p:txBody>
          <a:bodyPr>
            <a:normAutofit lnSpcReduction="10000"/>
          </a:bodyPr>
          <a:lstStyle/>
          <a:p>
            <a:pPr>
              <a:buFont typeface="Arial" panose="020B0604020202020204" pitchFamily="34" charset="0"/>
              <a:buChar char="•"/>
            </a:pPr>
            <a:r>
              <a:rPr lang="en-US" sz="2000" dirty="0" smtClean="0"/>
              <a:t>An education technology company </a:t>
            </a:r>
          </a:p>
          <a:p>
            <a:pPr>
              <a:buFont typeface="Arial" panose="020B0604020202020204" pitchFamily="34" charset="0"/>
              <a:buChar char="•"/>
            </a:pPr>
            <a:r>
              <a:rPr lang="en-US" sz="2000" dirty="0" smtClean="0"/>
              <a:t>Providing online tutoring , homework help and test prep since 2001</a:t>
            </a:r>
          </a:p>
          <a:p>
            <a:pPr>
              <a:buFont typeface="Arial" panose="020B0604020202020204" pitchFamily="34" charset="0"/>
              <a:buChar char="•"/>
            </a:pPr>
            <a:r>
              <a:rPr lang="en-US" sz="2000" dirty="0" smtClean="0"/>
              <a:t>Through over 2,200 public libraries, state libraries, K12 schools, colleges &amp; universities, and the U.S. military</a:t>
            </a:r>
          </a:p>
          <a:p>
            <a:pPr>
              <a:buFont typeface="Arial" panose="020B0604020202020204" pitchFamily="34" charset="0"/>
              <a:buChar char="•"/>
            </a:pPr>
            <a:r>
              <a:rPr lang="en-US" sz="2000" dirty="0" smtClean="0"/>
              <a:t>With over 3,100 fully qualified expert tutors</a:t>
            </a:r>
          </a:p>
          <a:p>
            <a:pPr>
              <a:buFont typeface="Arial" panose="020B0604020202020204" pitchFamily="34" charset="0"/>
              <a:buChar char="•"/>
            </a:pPr>
            <a:r>
              <a:rPr lang="en-US" sz="2000" dirty="0" smtClean="0"/>
              <a:t>Has served over 13 million live, one-to-one sessions and counting</a:t>
            </a:r>
          </a:p>
          <a:p>
            <a:pPr>
              <a:buFont typeface="Arial" panose="020B0604020202020204" pitchFamily="34" charset="0"/>
              <a:buChar char="•"/>
            </a:pPr>
            <a:r>
              <a:rPr lang="en-US" sz="2000" dirty="0" smtClean="0"/>
              <a:t>Recognized by: </a:t>
            </a:r>
          </a:p>
          <a:p>
            <a:endParaRPr lang="en-US" dirty="0"/>
          </a:p>
        </p:txBody>
      </p:sp>
      <p:sp>
        <p:nvSpPr>
          <p:cNvPr id="4" name="TextBox 3"/>
          <p:cNvSpPr txBox="1"/>
          <p:nvPr/>
        </p:nvSpPr>
        <p:spPr>
          <a:xfrm>
            <a:off x="228600" y="3657600"/>
            <a:ext cx="8991600" cy="2062103"/>
          </a:xfrm>
          <a:prstGeom prst="rect">
            <a:avLst/>
          </a:prstGeom>
          <a:noFill/>
        </p:spPr>
        <p:txBody>
          <a:bodyPr wrap="square" numCol="2" rtlCol="0">
            <a:spAutoFit/>
          </a:bodyPr>
          <a:lstStyle/>
          <a:p>
            <a:pPr>
              <a:buFont typeface="Arial" panose="020B0604020202020204" pitchFamily="34" charset="0"/>
              <a:buChar char="•"/>
            </a:pPr>
            <a:r>
              <a:rPr lang="en-US" dirty="0" smtClean="0"/>
              <a:t>American Assoc. of School Administrators</a:t>
            </a:r>
          </a:p>
          <a:p>
            <a:pPr>
              <a:buFont typeface="Arial" panose="020B0604020202020204" pitchFamily="34" charset="0"/>
              <a:buChar char="•"/>
            </a:pPr>
            <a:r>
              <a:rPr lang="en-US" dirty="0" smtClean="0"/>
              <a:t>Homeschool.com</a:t>
            </a:r>
          </a:p>
          <a:p>
            <a:pPr>
              <a:buFont typeface="Arial" panose="020B0604020202020204" pitchFamily="34" charset="0"/>
              <a:buChar char="•"/>
            </a:pPr>
            <a:r>
              <a:rPr lang="en-US" dirty="0" smtClean="0"/>
              <a:t>Parents’ Choice</a:t>
            </a:r>
          </a:p>
          <a:p>
            <a:pPr>
              <a:buFont typeface="Arial" panose="020B0604020202020204" pitchFamily="34" charset="0"/>
              <a:buChar char="•"/>
            </a:pPr>
            <a:endParaRPr lang="en-US" dirty="0" smtClean="0"/>
          </a:p>
          <a:p>
            <a:pPr>
              <a:buFont typeface="Arial" panose="020B0604020202020204" pitchFamily="34" charset="0"/>
              <a:buChar char="•"/>
            </a:pPr>
            <a:endParaRPr lang="en-US" dirty="0"/>
          </a:p>
          <a:p>
            <a:pPr>
              <a:buFont typeface="Arial" panose="020B0604020202020204" pitchFamily="34" charset="0"/>
              <a:buChar char="•"/>
            </a:pPr>
            <a:endParaRPr lang="en-US" dirty="0" smtClean="0"/>
          </a:p>
          <a:p>
            <a:pPr>
              <a:buFont typeface="Arial" panose="020B0604020202020204" pitchFamily="34" charset="0"/>
              <a:buChar char="•"/>
            </a:pPr>
            <a:endParaRPr lang="en-US" dirty="0" smtClean="0"/>
          </a:p>
          <a:p>
            <a:pPr>
              <a:buFont typeface="Arial" panose="020B0604020202020204" pitchFamily="34" charset="0"/>
              <a:buChar char="•"/>
            </a:pPr>
            <a:r>
              <a:rPr lang="en-US" dirty="0" smtClean="0"/>
              <a:t>Bill &amp; Melinda Gates Foundation</a:t>
            </a:r>
          </a:p>
          <a:p>
            <a:pPr>
              <a:buFont typeface="Arial" panose="020B0604020202020204" pitchFamily="34" charset="0"/>
              <a:buChar char="•"/>
            </a:pPr>
            <a:r>
              <a:rPr lang="en-US" dirty="0" smtClean="0"/>
              <a:t>Microsoft Gold Partner</a:t>
            </a:r>
          </a:p>
          <a:p>
            <a:pPr>
              <a:buFont typeface="Arial" panose="020B0604020202020204" pitchFamily="34" charset="0"/>
              <a:buChar char="•"/>
            </a:pPr>
            <a:r>
              <a:rPr lang="en-US" dirty="0" smtClean="0"/>
              <a:t>SIIA Education Technology </a:t>
            </a:r>
            <a:r>
              <a:rPr lang="en-US" dirty="0" err="1" smtClean="0"/>
              <a:t>CODiE</a:t>
            </a:r>
            <a:r>
              <a:rPr lang="en-US" dirty="0" smtClean="0"/>
              <a:t> Awards</a:t>
            </a:r>
          </a:p>
          <a:p>
            <a:endParaRPr lang="en-US" dirty="0"/>
          </a:p>
        </p:txBody>
      </p:sp>
      <p:sp>
        <p:nvSpPr>
          <p:cNvPr id="6" name="Slide Number Placeholder 13"/>
          <p:cNvSpPr>
            <a:spLocks noGrp="1"/>
          </p:cNvSpPr>
          <p:nvPr>
            <p:ph type="sldNum" sz="quarter" idx="12"/>
          </p:nvPr>
        </p:nvSpPr>
        <p:spPr>
          <a:xfrm>
            <a:off x="101600" y="5791200"/>
            <a:ext cx="502920" cy="502920"/>
          </a:xfrm>
        </p:spPr>
        <p:txBody>
          <a:bodyPr/>
          <a:lstStyle/>
          <a:p>
            <a:fld id="{650F16F1-7713-4CAC-92A7-CFB22DBB7BB5}" type="slidenum">
              <a:rPr lang="en-US" smtClean="0"/>
              <a:t>3</a:t>
            </a:fld>
            <a:endParaRPr lang="en-US"/>
          </a:p>
        </p:txBody>
      </p:sp>
      <p:sp>
        <p:nvSpPr>
          <p:cNvPr id="7" name="TextBox 6"/>
          <p:cNvSpPr txBox="1"/>
          <p:nvPr/>
        </p:nvSpPr>
        <p:spPr>
          <a:xfrm>
            <a:off x="4267200" y="5410200"/>
            <a:ext cx="4724400" cy="1077218"/>
          </a:xfrm>
          <a:prstGeom prst="rect">
            <a:avLst/>
          </a:prstGeom>
          <a:noFill/>
        </p:spPr>
        <p:txBody>
          <a:bodyPr wrap="square" rtlCol="0">
            <a:spAutoFit/>
          </a:bodyPr>
          <a:lstStyle/>
          <a:p>
            <a:r>
              <a:rPr lang="en-US" sz="1600" dirty="0">
                <a:solidFill>
                  <a:schemeClr val="bg1">
                    <a:lumMod val="95000"/>
                  </a:schemeClr>
                </a:solidFill>
              </a:rPr>
              <a:t>"When students need extra help with schoolwork, Tutor.com is </a:t>
            </a:r>
            <a:r>
              <a:rPr lang="en-US" sz="1600" dirty="0" smtClean="0">
                <a:solidFill>
                  <a:schemeClr val="bg1">
                    <a:lumMod val="95000"/>
                  </a:schemeClr>
                </a:solidFill>
              </a:rPr>
              <a:t>available…as </a:t>
            </a:r>
            <a:r>
              <a:rPr lang="en-US" sz="1600" dirty="0">
                <a:solidFill>
                  <a:schemeClr val="bg1">
                    <a:lumMod val="95000"/>
                  </a:schemeClr>
                </a:solidFill>
              </a:rPr>
              <a:t>a convenient and valuable resource for students, parents and teachers</a:t>
            </a:r>
            <a:r>
              <a:rPr lang="en-US" sz="1600" dirty="0" smtClean="0">
                <a:solidFill>
                  <a:schemeClr val="bg1">
                    <a:lumMod val="95000"/>
                  </a:schemeClr>
                </a:solidFill>
              </a:rPr>
              <a:t>.”  </a:t>
            </a:r>
          </a:p>
          <a:p>
            <a:r>
              <a:rPr lang="en-US" sz="1600" i="1" dirty="0">
                <a:solidFill>
                  <a:schemeClr val="bg1">
                    <a:lumMod val="95000"/>
                  </a:schemeClr>
                </a:solidFill>
              </a:rPr>
              <a:t>	</a:t>
            </a:r>
            <a:r>
              <a:rPr lang="en-US" sz="1600" i="1" dirty="0" smtClean="0">
                <a:solidFill>
                  <a:schemeClr val="bg1">
                    <a:lumMod val="95000"/>
                  </a:schemeClr>
                </a:solidFill>
              </a:rPr>
              <a:t>	AASA Executive Director, 2009</a:t>
            </a:r>
            <a:endParaRPr lang="en-US" sz="1600" i="1" dirty="0">
              <a:solidFill>
                <a:schemeClr val="bg1">
                  <a:lumMod val="95000"/>
                </a:schemeClr>
              </a:solidFill>
            </a:endParaRPr>
          </a:p>
        </p:txBody>
      </p:sp>
      <p:sp>
        <p:nvSpPr>
          <p:cNvPr id="8" name="TextBox 7"/>
          <p:cNvSpPr txBox="1"/>
          <p:nvPr/>
        </p:nvSpPr>
        <p:spPr>
          <a:xfrm>
            <a:off x="0" y="4688651"/>
            <a:ext cx="9144000" cy="369332"/>
          </a:xfrm>
          <a:prstGeom prst="rect">
            <a:avLst/>
          </a:prstGeom>
          <a:noFill/>
        </p:spPr>
        <p:txBody>
          <a:bodyPr wrap="square" rtlCol="0">
            <a:spAutoFit/>
          </a:bodyPr>
          <a:lstStyle/>
          <a:p>
            <a:pPr algn="ctr"/>
            <a:r>
              <a:rPr lang="en-US" b="1" dirty="0" smtClean="0">
                <a:solidFill>
                  <a:schemeClr val="accent2"/>
                </a:solidFill>
              </a:rPr>
              <a:t>Recently acquired The Princeton Review &amp; Get A Five! AP</a:t>
            </a:r>
            <a:r>
              <a:rPr lang="en-US" b="1" baseline="30000" dirty="0" smtClean="0">
                <a:solidFill>
                  <a:schemeClr val="accent2"/>
                </a:solidFill>
              </a:rPr>
              <a:t>®</a:t>
            </a:r>
            <a:r>
              <a:rPr lang="en-US" b="1" dirty="0" smtClean="0">
                <a:solidFill>
                  <a:schemeClr val="accent2"/>
                </a:solidFill>
              </a:rPr>
              <a:t> Test Prep</a:t>
            </a:r>
            <a:endParaRPr lang="en-US" b="1" dirty="0">
              <a:solidFill>
                <a:schemeClr val="accent2"/>
              </a:solidFill>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3273" y="6217920"/>
            <a:ext cx="1663454" cy="482938"/>
          </a:xfrm>
          <a:prstGeom prst="rect">
            <a:avLst/>
          </a:prstGeom>
        </p:spPr>
      </p:pic>
    </p:spTree>
    <p:extLst>
      <p:ext uri="{BB962C8B-B14F-4D97-AF65-F5344CB8AC3E}">
        <p14:creationId xmlns:p14="http://schemas.microsoft.com/office/powerpoint/2010/main" val="24045695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02" y="5029200"/>
            <a:ext cx="9186366"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304800" y="365760"/>
            <a:ext cx="7520940" cy="548640"/>
          </a:xfrm>
        </p:spPr>
        <p:txBody>
          <a:bodyPr/>
          <a:lstStyle/>
          <a:p>
            <a:r>
              <a:rPr lang="en-US" sz="3600" cap="small" dirty="0" smtClean="0">
                <a:solidFill>
                  <a:schemeClr val="accent2"/>
                </a:solidFill>
              </a:rPr>
              <a:t>How Are Tutors Selected?</a:t>
            </a:r>
            <a:endParaRPr lang="en-US" sz="3600" dirty="0"/>
          </a:p>
        </p:txBody>
      </p:sp>
      <p:sp>
        <p:nvSpPr>
          <p:cNvPr id="3" name="Content Placeholder 2"/>
          <p:cNvSpPr>
            <a:spLocks noGrp="1"/>
          </p:cNvSpPr>
          <p:nvPr>
            <p:ph idx="1"/>
          </p:nvPr>
        </p:nvSpPr>
        <p:spPr>
          <a:xfrm>
            <a:off x="228600" y="3034602"/>
            <a:ext cx="7520940" cy="1994598"/>
          </a:xfrm>
        </p:spPr>
        <p:txBody>
          <a:bodyPr/>
          <a:lstStyle/>
          <a:p>
            <a:r>
              <a:rPr lang="en-US" dirty="0" smtClean="0"/>
              <a:t>Teachers, professors, grad students, professionals in their field</a:t>
            </a:r>
          </a:p>
          <a:p>
            <a:r>
              <a:rPr lang="en-US" dirty="0" smtClean="0"/>
              <a:t>Thoroughly tested and monitored for subject matter expertise</a:t>
            </a:r>
          </a:p>
          <a:p>
            <a:r>
              <a:rPr lang="en-US" dirty="0" smtClean="0"/>
              <a:t>Full background check and education verification</a:t>
            </a:r>
          </a:p>
          <a:p>
            <a:r>
              <a:rPr lang="en-US" dirty="0" smtClean="0"/>
              <a:t>Carefully and constantly monitored</a:t>
            </a:r>
          </a:p>
          <a:p>
            <a:endParaRPr lang="en-US" dirty="0" smtClean="0"/>
          </a:p>
          <a:p>
            <a:endParaRPr lang="en-US" dirty="0"/>
          </a:p>
        </p:txBody>
      </p:sp>
      <p:pic>
        <p:nvPicPr>
          <p:cNvPr id="4" name="Picture 2"/>
          <p:cNvPicPr>
            <a:picLocks noChangeAspect="1" noChangeArrowheads="1"/>
          </p:cNvPicPr>
          <p:nvPr/>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081" y="914400"/>
            <a:ext cx="9144000" cy="2120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13"/>
          <p:cNvSpPr>
            <a:spLocks noGrp="1"/>
          </p:cNvSpPr>
          <p:nvPr>
            <p:ph type="sldNum" sz="quarter" idx="12"/>
          </p:nvPr>
        </p:nvSpPr>
        <p:spPr>
          <a:xfrm>
            <a:off x="228600" y="5387340"/>
            <a:ext cx="502920" cy="502920"/>
          </a:xfrm>
        </p:spPr>
        <p:txBody>
          <a:bodyPr/>
          <a:lstStyle/>
          <a:p>
            <a:fld id="{650F16F1-7713-4CAC-92A7-CFB22DBB7BB5}" type="slidenum">
              <a:rPr lang="en-US" smtClean="0"/>
              <a:t>4</a:t>
            </a:fld>
            <a:endParaRPr lang="en-US" dirty="0"/>
          </a:p>
        </p:txBody>
      </p:sp>
      <p:sp>
        <p:nvSpPr>
          <p:cNvPr id="7" name="TextBox 6"/>
          <p:cNvSpPr txBox="1"/>
          <p:nvPr/>
        </p:nvSpPr>
        <p:spPr>
          <a:xfrm>
            <a:off x="4232570" y="5638800"/>
            <a:ext cx="4943474" cy="1015663"/>
          </a:xfrm>
          <a:prstGeom prst="rect">
            <a:avLst/>
          </a:prstGeom>
          <a:noFill/>
        </p:spPr>
        <p:txBody>
          <a:bodyPr wrap="square" rtlCol="0">
            <a:spAutoFit/>
          </a:bodyPr>
          <a:lstStyle/>
          <a:p>
            <a:r>
              <a:rPr lang="en-US" sz="1600" dirty="0" smtClean="0">
                <a:solidFill>
                  <a:schemeClr val="bg1"/>
                </a:solidFill>
                <a:cs typeface="News Gothic MT"/>
              </a:rPr>
              <a:t>In 2014, Tutor.com had 140,000 tutor applicants</a:t>
            </a:r>
          </a:p>
          <a:p>
            <a:r>
              <a:rPr lang="en-US" sz="1600" dirty="0" smtClean="0">
                <a:solidFill>
                  <a:schemeClr val="bg1"/>
                </a:solidFill>
              </a:rPr>
              <a:t>Only 1,500 were accepted.</a:t>
            </a:r>
          </a:p>
          <a:p>
            <a:r>
              <a:rPr lang="en-US" sz="1400" i="1" dirty="0" smtClean="0">
                <a:solidFill>
                  <a:schemeClr val="bg1"/>
                </a:solidFill>
              </a:rPr>
              <a:t>Many of the rejected applicants held PhD or Masters degrees, but still could not meet our strict standards.</a:t>
            </a:r>
            <a:endParaRPr lang="en-US" sz="1400" i="1" dirty="0">
              <a:solidFill>
                <a:schemeClr val="bg1"/>
              </a:solidFill>
            </a:endParaRPr>
          </a:p>
        </p:txBody>
      </p:sp>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3273" y="6217920"/>
            <a:ext cx="1663454" cy="482938"/>
          </a:xfrm>
          <a:prstGeom prst="rect">
            <a:avLst/>
          </a:prstGeom>
        </p:spPr>
      </p:pic>
    </p:spTree>
    <p:extLst>
      <p:ext uri="{BB962C8B-B14F-4D97-AF65-F5344CB8AC3E}">
        <p14:creationId xmlns:p14="http://schemas.microsoft.com/office/powerpoint/2010/main" val="10455591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02" y="5029200"/>
            <a:ext cx="9186366"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304800" y="304800"/>
            <a:ext cx="7520940" cy="548640"/>
          </a:xfrm>
        </p:spPr>
        <p:txBody>
          <a:bodyPr/>
          <a:lstStyle/>
          <a:p>
            <a:r>
              <a:rPr lang="en-US" sz="3600" cap="small" dirty="0" smtClean="0">
                <a:solidFill>
                  <a:schemeClr val="accent2"/>
                </a:solidFill>
              </a:rPr>
              <a:t>Who Are The Tutors?</a:t>
            </a:r>
            <a:endParaRPr lang="en-US" sz="3600" dirty="0"/>
          </a:p>
        </p:txBody>
      </p:sp>
      <p:sp>
        <p:nvSpPr>
          <p:cNvPr id="6" name="Slide Number Placeholder 13"/>
          <p:cNvSpPr>
            <a:spLocks noGrp="1"/>
          </p:cNvSpPr>
          <p:nvPr>
            <p:ph type="sldNum" sz="quarter" idx="12"/>
          </p:nvPr>
        </p:nvSpPr>
        <p:spPr>
          <a:xfrm>
            <a:off x="101600" y="5791200"/>
            <a:ext cx="502920" cy="502920"/>
          </a:xfrm>
        </p:spPr>
        <p:txBody>
          <a:bodyPr/>
          <a:lstStyle/>
          <a:p>
            <a:fld id="{650F16F1-7713-4CAC-92A7-CFB22DBB7BB5}" type="slidenum">
              <a:rPr lang="en-US" smtClean="0"/>
              <a:t>5</a:t>
            </a:fld>
            <a:endParaRPr lang="en-US"/>
          </a:p>
        </p:txBody>
      </p:sp>
      <p:sp>
        <p:nvSpPr>
          <p:cNvPr id="7" name="TextBox 6"/>
          <p:cNvSpPr txBox="1"/>
          <p:nvPr/>
        </p:nvSpPr>
        <p:spPr>
          <a:xfrm>
            <a:off x="4200525" y="5486722"/>
            <a:ext cx="4943474" cy="1015663"/>
          </a:xfrm>
          <a:prstGeom prst="rect">
            <a:avLst/>
          </a:prstGeom>
          <a:noFill/>
        </p:spPr>
        <p:txBody>
          <a:bodyPr wrap="square" rtlCol="0">
            <a:spAutoFit/>
          </a:bodyPr>
          <a:lstStyle/>
          <a:p>
            <a:r>
              <a:rPr lang="en-US" sz="1600" b="1" i="1" dirty="0">
                <a:solidFill>
                  <a:schemeClr val="bg1">
                    <a:lumMod val="95000"/>
                  </a:schemeClr>
                </a:solidFill>
              </a:rPr>
              <a:t>What is the most rewarding part of tutoring?</a:t>
            </a:r>
            <a:r>
              <a:rPr lang="en-US" sz="1600" dirty="0">
                <a:solidFill>
                  <a:schemeClr val="bg1">
                    <a:lumMod val="95000"/>
                  </a:schemeClr>
                </a:solidFill>
              </a:rPr>
              <a:t> </a:t>
            </a:r>
            <a:r>
              <a:rPr lang="en-US" sz="1600" dirty="0" smtClean="0">
                <a:solidFill>
                  <a:schemeClr val="bg1">
                    <a:lumMod val="95000"/>
                  </a:schemeClr>
                </a:solidFill>
              </a:rPr>
              <a:t/>
            </a:r>
            <a:br>
              <a:rPr lang="en-US" sz="1600" dirty="0" smtClean="0">
                <a:solidFill>
                  <a:schemeClr val="bg1">
                    <a:lumMod val="95000"/>
                  </a:schemeClr>
                </a:solidFill>
              </a:rPr>
            </a:br>
            <a:r>
              <a:rPr lang="en-US" sz="1600" dirty="0" smtClean="0">
                <a:solidFill>
                  <a:schemeClr val="bg1">
                    <a:lumMod val="95000"/>
                  </a:schemeClr>
                </a:solidFill>
              </a:rPr>
              <a:t>“</a:t>
            </a:r>
            <a:r>
              <a:rPr lang="en-US" sz="1400" dirty="0" smtClean="0">
                <a:solidFill>
                  <a:schemeClr val="bg1">
                    <a:lumMod val="95000"/>
                  </a:schemeClr>
                </a:solidFill>
              </a:rPr>
              <a:t>The </a:t>
            </a:r>
            <a:r>
              <a:rPr lang="en-US" sz="1400" dirty="0">
                <a:solidFill>
                  <a:schemeClr val="bg1">
                    <a:lumMod val="95000"/>
                  </a:schemeClr>
                </a:solidFill>
              </a:rPr>
              <a:t>VARIETY. Every session is different, and most are challenging. It’s wonderful when the student “gets it” and shows appreciation</a:t>
            </a:r>
            <a:r>
              <a:rPr lang="en-US" sz="1400" dirty="0" smtClean="0">
                <a:solidFill>
                  <a:schemeClr val="bg1">
                    <a:lumMod val="95000"/>
                  </a:schemeClr>
                </a:solidFill>
              </a:rPr>
              <a:t>.”  </a:t>
            </a:r>
            <a:r>
              <a:rPr lang="en-US" sz="1400" i="1" dirty="0" smtClean="0">
                <a:solidFill>
                  <a:schemeClr val="bg1">
                    <a:lumMod val="95000"/>
                  </a:schemeClr>
                </a:solidFill>
              </a:rPr>
              <a:t>Ken F.  Tutor.com Physics Tutor</a:t>
            </a:r>
            <a:endParaRPr lang="en-US" sz="1200" i="1" dirty="0">
              <a:solidFill>
                <a:schemeClr val="bg1">
                  <a:lumMod val="95000"/>
                </a:schemeClr>
              </a:solidFill>
            </a:endParaRPr>
          </a:p>
        </p:txBody>
      </p:sp>
      <p:pic>
        <p:nvPicPr>
          <p:cNvPr id="9" name="Picture 10" descr="slide 4.jpg"/>
          <p:cNvPicPr>
            <a:picLocks noChangeAspect="1"/>
          </p:cNvPicPr>
          <p:nvPr/>
        </p:nvPicPr>
        <p:blipFill>
          <a:blip r:embed="rId4" cstate="print"/>
          <a:srcRect/>
          <a:stretch>
            <a:fillRect/>
          </a:stretch>
        </p:blipFill>
        <p:spPr bwMode="auto">
          <a:xfrm>
            <a:off x="800947" y="1370092"/>
            <a:ext cx="2020887" cy="2955925"/>
          </a:xfrm>
          <a:prstGeom prst="rect">
            <a:avLst/>
          </a:prstGeom>
          <a:noFill/>
          <a:ln w="9525">
            <a:noFill/>
            <a:miter lim="800000"/>
            <a:headEnd/>
            <a:tailEnd/>
          </a:ln>
        </p:spPr>
      </p:pic>
      <p:sp>
        <p:nvSpPr>
          <p:cNvPr id="10" name="TextBox 6"/>
          <p:cNvSpPr txBox="1">
            <a:spLocks noGrp="1" noChangeArrowheads="1"/>
          </p:cNvSpPr>
          <p:nvPr>
            <p:ph idx="1"/>
          </p:nvPr>
        </p:nvSpPr>
        <p:spPr bwMode="auto">
          <a:xfrm>
            <a:off x="2857394" y="1422022"/>
            <a:ext cx="5448300" cy="2852063"/>
          </a:xfrm>
          <a:prstGeom prst="rect">
            <a:avLst/>
          </a:prstGeom>
          <a:noFill/>
          <a:ln w="9525">
            <a:noFill/>
            <a:miter lim="800000"/>
            <a:headEnd/>
            <a:tailEnd/>
          </a:ln>
        </p:spPr>
        <p:txBody>
          <a:bodyPr wrap="square">
            <a:spAutoFit/>
          </a:bodyPr>
          <a:lstStyle/>
          <a:p>
            <a:pPr>
              <a:buFont typeface="Arial" pitchFamily="34" charset="0"/>
              <a:buChar char="•"/>
            </a:pPr>
            <a:r>
              <a:rPr lang="en-US" sz="1400" dirty="0">
                <a:latin typeface="Calibri" panose="020F0502020204030204" pitchFamily="34" charset="0"/>
                <a:cs typeface="Arial" pitchFamily="34" charset="0"/>
              </a:rPr>
              <a:t>Retired high school and college physics teacher</a:t>
            </a:r>
          </a:p>
          <a:p>
            <a:pPr>
              <a:buFont typeface="Arial" pitchFamily="34" charset="0"/>
              <a:buChar char="•"/>
            </a:pPr>
            <a:endParaRPr lang="en-US" sz="1400" dirty="0">
              <a:latin typeface="Calibri" panose="020F0502020204030204" pitchFamily="34" charset="0"/>
              <a:cs typeface="Arial" pitchFamily="34" charset="0"/>
            </a:endParaRPr>
          </a:p>
          <a:p>
            <a:pPr>
              <a:buFont typeface="Arial" pitchFamily="34" charset="0"/>
              <a:buChar char="•"/>
            </a:pPr>
            <a:r>
              <a:rPr lang="en-US" sz="1400" dirty="0">
                <a:latin typeface="Calibri" panose="020F0502020204030204" pitchFamily="34" charset="0"/>
                <a:cs typeface="Arial" pitchFamily="34" charset="0"/>
              </a:rPr>
              <a:t>Award-winning author</a:t>
            </a:r>
          </a:p>
          <a:p>
            <a:pPr>
              <a:buFont typeface="Arial" pitchFamily="34" charset="0"/>
              <a:buChar char="•"/>
            </a:pPr>
            <a:endParaRPr lang="en-US" sz="1400" dirty="0">
              <a:latin typeface="Calibri" panose="020F0502020204030204" pitchFamily="34" charset="0"/>
              <a:cs typeface="Arial" pitchFamily="34" charset="0"/>
            </a:endParaRPr>
          </a:p>
          <a:p>
            <a:pPr>
              <a:buFont typeface="Arial" pitchFamily="34" charset="0"/>
              <a:buChar char="•"/>
            </a:pPr>
            <a:r>
              <a:rPr lang="en-US" sz="1400" dirty="0">
                <a:latin typeface="Calibri" panose="020F0502020204030204" pitchFamily="34" charset="0"/>
                <a:cs typeface="Arial" pitchFamily="34" charset="0"/>
              </a:rPr>
              <a:t>Graduate of Harvard and Princeton</a:t>
            </a:r>
          </a:p>
          <a:p>
            <a:pPr>
              <a:buFont typeface="Arial" pitchFamily="34" charset="0"/>
              <a:buChar char="•"/>
            </a:pPr>
            <a:endParaRPr lang="en-US" sz="1400" dirty="0">
              <a:latin typeface="Calibri" panose="020F0502020204030204" pitchFamily="34" charset="0"/>
              <a:cs typeface="Arial" pitchFamily="34" charset="0"/>
            </a:endParaRPr>
          </a:p>
          <a:p>
            <a:pPr>
              <a:buFont typeface="Arial" pitchFamily="34" charset="0"/>
              <a:buChar char="•"/>
            </a:pPr>
            <a:r>
              <a:rPr lang="en-US" sz="1400" dirty="0">
                <a:latin typeface="Calibri" panose="020F0502020204030204" pitchFamily="34" charset="0"/>
                <a:cs typeface="Arial" pitchFamily="34" charset="0"/>
              </a:rPr>
              <a:t>Retired Director of American Institute of Physics</a:t>
            </a:r>
          </a:p>
          <a:p>
            <a:pPr>
              <a:buFont typeface="Arial" pitchFamily="34" charset="0"/>
              <a:buChar char="•"/>
            </a:pPr>
            <a:endParaRPr lang="en-US" sz="1400" dirty="0">
              <a:latin typeface="Calibri" panose="020F0502020204030204" pitchFamily="34" charset="0"/>
              <a:cs typeface="Arial" pitchFamily="34" charset="0"/>
            </a:endParaRPr>
          </a:p>
          <a:p>
            <a:pPr>
              <a:buFont typeface="Arial" pitchFamily="34" charset="0"/>
              <a:buChar char="•"/>
            </a:pPr>
            <a:r>
              <a:rPr lang="en-US" sz="1400" dirty="0">
                <a:latin typeface="Calibri" panose="020F0502020204030204" pitchFamily="34" charset="0"/>
                <a:cs typeface="Arial" pitchFamily="34" charset="0"/>
              </a:rPr>
              <a:t>Pilot of small planes and </a:t>
            </a:r>
            <a:r>
              <a:rPr lang="en-US" sz="1400" dirty="0" smtClean="0">
                <a:latin typeface="Calibri" panose="020F0502020204030204" pitchFamily="34" charset="0"/>
                <a:cs typeface="Arial" pitchFamily="34" charset="0"/>
              </a:rPr>
              <a:t>gliders</a:t>
            </a:r>
            <a:endParaRPr lang="en-US" sz="1400" dirty="0">
              <a:latin typeface="Calibri" panose="020F0502020204030204" pitchFamily="34" charset="0"/>
              <a:cs typeface="Arial" pitchFamily="34" charset="0"/>
            </a:endParaRPr>
          </a:p>
        </p:txBody>
      </p:sp>
      <p:sp>
        <p:nvSpPr>
          <p:cNvPr id="11" name="TextBox 10"/>
          <p:cNvSpPr txBox="1"/>
          <p:nvPr/>
        </p:nvSpPr>
        <p:spPr>
          <a:xfrm>
            <a:off x="728134" y="990600"/>
            <a:ext cx="6053665" cy="369332"/>
          </a:xfrm>
          <a:prstGeom prst="rect">
            <a:avLst/>
          </a:prstGeom>
          <a:noFill/>
        </p:spPr>
        <p:txBody>
          <a:bodyPr wrap="square" rtlCol="0">
            <a:spAutoFit/>
          </a:bodyPr>
          <a:lstStyle/>
          <a:p>
            <a:r>
              <a:rPr lang="en-US" b="1" dirty="0" smtClean="0">
                <a:solidFill>
                  <a:schemeClr val="accent1"/>
                </a:solidFill>
              </a:rPr>
              <a:t>Ken F. – PhD. Physicist and Tutor.com Tutor</a:t>
            </a:r>
            <a:endParaRPr lang="en-US" b="1" dirty="0">
              <a:solidFill>
                <a:schemeClr val="accent1"/>
              </a:solidFill>
            </a:endParaRPr>
          </a:p>
        </p:txBody>
      </p:sp>
      <p:sp>
        <p:nvSpPr>
          <p:cNvPr id="12" name="TextBox 11"/>
          <p:cNvSpPr txBox="1"/>
          <p:nvPr/>
        </p:nvSpPr>
        <p:spPr>
          <a:xfrm>
            <a:off x="4876799" y="4495800"/>
            <a:ext cx="4267200" cy="369332"/>
          </a:xfrm>
          <a:prstGeom prst="rect">
            <a:avLst/>
          </a:prstGeom>
          <a:noFill/>
        </p:spPr>
        <p:txBody>
          <a:bodyPr wrap="square" rtlCol="0">
            <a:spAutoFit/>
          </a:bodyPr>
          <a:lstStyle/>
          <a:p>
            <a:pPr algn="r"/>
            <a:r>
              <a:rPr lang="en-US" b="1" u="sng" dirty="0" smtClean="0">
                <a:solidFill>
                  <a:srgbClr val="0070C0"/>
                </a:solidFill>
              </a:rPr>
              <a:t>http://www.tutor.com/our-tutors</a:t>
            </a:r>
            <a:endParaRPr lang="en-US" b="1" u="sng" dirty="0">
              <a:solidFill>
                <a:srgbClr val="0070C0"/>
              </a:solidFill>
            </a:endParaRPr>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3273" y="6217920"/>
            <a:ext cx="1663454" cy="482938"/>
          </a:xfrm>
          <a:prstGeom prst="rect">
            <a:avLst/>
          </a:prstGeom>
        </p:spPr>
      </p:pic>
    </p:spTree>
    <p:extLst>
      <p:ext uri="{BB962C8B-B14F-4D97-AF65-F5344CB8AC3E}">
        <p14:creationId xmlns:p14="http://schemas.microsoft.com/office/powerpoint/2010/main" val="7973039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02" y="5029200"/>
            <a:ext cx="9186366"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Rectangle 27"/>
          <p:cNvSpPr/>
          <p:nvPr/>
        </p:nvSpPr>
        <p:spPr>
          <a:xfrm>
            <a:off x="539552" y="1303090"/>
            <a:ext cx="2592288" cy="1728192"/>
          </a:xfrm>
          <a:prstGeom prst="rect">
            <a:avLst/>
          </a:prstGeom>
          <a:solidFill>
            <a:schemeClr val="accent1"/>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News Gothic MT"/>
              <a:ea typeface="+mn-ea"/>
              <a:cs typeface="+mn-cs"/>
            </a:endParaRPr>
          </a:p>
        </p:txBody>
      </p:sp>
      <p:sp>
        <p:nvSpPr>
          <p:cNvPr id="26" name="Rectangle 25"/>
          <p:cNvSpPr/>
          <p:nvPr/>
        </p:nvSpPr>
        <p:spPr>
          <a:xfrm>
            <a:off x="0" y="4914900"/>
            <a:ext cx="9144000" cy="7595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3275856" y="1303090"/>
            <a:ext cx="2592288" cy="1728192"/>
          </a:xfrm>
          <a:prstGeom prst="rect">
            <a:avLst/>
          </a:prstGeom>
          <a:solidFill>
            <a:schemeClr val="accent3"/>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News Gothic MT"/>
              <a:ea typeface="+mn-ea"/>
              <a:cs typeface="+mn-cs"/>
            </a:endParaRPr>
          </a:p>
        </p:txBody>
      </p:sp>
      <p:sp>
        <p:nvSpPr>
          <p:cNvPr id="30" name="Rectangle 29"/>
          <p:cNvSpPr/>
          <p:nvPr/>
        </p:nvSpPr>
        <p:spPr>
          <a:xfrm>
            <a:off x="6012160" y="1303090"/>
            <a:ext cx="2592288" cy="1728192"/>
          </a:xfrm>
          <a:prstGeom prst="rect">
            <a:avLst/>
          </a:prstGeom>
          <a:solidFill>
            <a:schemeClr val="accent2"/>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News Gothic MT"/>
              <a:ea typeface="+mn-ea"/>
              <a:cs typeface="+mn-cs"/>
            </a:endParaRPr>
          </a:p>
        </p:txBody>
      </p:sp>
      <p:sp>
        <p:nvSpPr>
          <p:cNvPr id="31" name="Rectangle 30"/>
          <p:cNvSpPr/>
          <p:nvPr/>
        </p:nvSpPr>
        <p:spPr>
          <a:xfrm>
            <a:off x="539552" y="3175298"/>
            <a:ext cx="2592288" cy="1728192"/>
          </a:xfrm>
          <a:prstGeom prst="rect">
            <a:avLst/>
          </a:prstGeom>
          <a:solidFill>
            <a:schemeClr val="accent6"/>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47264"/>
              </a:solidFill>
              <a:effectLst/>
              <a:uLnTx/>
              <a:uFillTx/>
              <a:latin typeface="News Gothic MT"/>
              <a:ea typeface="+mn-ea"/>
              <a:cs typeface="+mn-cs"/>
            </a:endParaRPr>
          </a:p>
        </p:txBody>
      </p:sp>
      <p:sp>
        <p:nvSpPr>
          <p:cNvPr id="32" name="Rectangle 31"/>
          <p:cNvSpPr/>
          <p:nvPr/>
        </p:nvSpPr>
        <p:spPr>
          <a:xfrm>
            <a:off x="3275856" y="3175298"/>
            <a:ext cx="2592288" cy="1728192"/>
          </a:xfrm>
          <a:prstGeom prst="rect">
            <a:avLst/>
          </a:prstGeom>
          <a:solidFill>
            <a:schemeClr val="bg2"/>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News Gothic MT"/>
              <a:ea typeface="+mn-ea"/>
              <a:cs typeface="+mn-cs"/>
            </a:endParaRPr>
          </a:p>
        </p:txBody>
      </p:sp>
      <p:sp>
        <p:nvSpPr>
          <p:cNvPr id="33" name="Rectangle 32"/>
          <p:cNvSpPr/>
          <p:nvPr/>
        </p:nvSpPr>
        <p:spPr>
          <a:xfrm>
            <a:off x="6012160" y="3175298"/>
            <a:ext cx="2592288" cy="1728192"/>
          </a:xfrm>
          <a:prstGeom prst="rect">
            <a:avLst/>
          </a:prstGeom>
          <a:solidFill>
            <a:schemeClr val="accent5"/>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News Gothic MT"/>
              <a:ea typeface="+mn-ea"/>
              <a:cs typeface="+mn-cs"/>
            </a:endParaRPr>
          </a:p>
        </p:txBody>
      </p:sp>
      <p:grpSp>
        <p:nvGrpSpPr>
          <p:cNvPr id="34" name="Group 7"/>
          <p:cNvGrpSpPr/>
          <p:nvPr/>
        </p:nvGrpSpPr>
        <p:grpSpPr>
          <a:xfrm>
            <a:off x="539552" y="1447107"/>
            <a:ext cx="2660848" cy="1368152"/>
            <a:chOff x="539552" y="2132857"/>
            <a:chExt cx="2660848" cy="1368152"/>
          </a:xfrm>
        </p:grpSpPr>
        <p:sp>
          <p:nvSpPr>
            <p:cNvPr id="35" name="Content Placeholder 2"/>
            <p:cNvSpPr txBox="1">
              <a:spLocks/>
            </p:cNvSpPr>
            <p:nvPr/>
          </p:nvSpPr>
          <p:spPr>
            <a:xfrm>
              <a:off x="539552" y="2132857"/>
              <a:ext cx="2660848" cy="79208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80000"/>
                </a:lnSpc>
                <a:buFont typeface="Arial" pitchFamily="34" charset="0"/>
                <a:buNone/>
              </a:pPr>
              <a:r>
                <a:rPr lang="en-US" sz="1900" b="1" dirty="0" smtClean="0">
                  <a:solidFill>
                    <a:prstClr val="white"/>
                  </a:solidFill>
                  <a:latin typeface="News Gothic MT"/>
                  <a:cs typeface="News Gothic MT"/>
                </a:rPr>
                <a:t>Build off of the student’s foundation.</a:t>
              </a:r>
              <a:endParaRPr lang="en-US" sz="1900" b="1" dirty="0">
                <a:solidFill>
                  <a:prstClr val="white"/>
                </a:solidFill>
                <a:latin typeface="News Gothic MT"/>
                <a:cs typeface="News Gothic MT"/>
              </a:endParaRPr>
            </a:p>
          </p:txBody>
        </p:sp>
        <p:sp>
          <p:nvSpPr>
            <p:cNvPr id="36" name="Content Placeholder 2"/>
            <p:cNvSpPr txBox="1">
              <a:spLocks/>
            </p:cNvSpPr>
            <p:nvPr/>
          </p:nvSpPr>
          <p:spPr>
            <a:xfrm>
              <a:off x="539552" y="2708920"/>
              <a:ext cx="2592288" cy="79208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dirty="0" smtClean="0">
                  <a:solidFill>
                    <a:schemeClr val="bg1"/>
                  </a:solidFill>
                  <a:cs typeface="Calibri"/>
                </a:rPr>
                <a:t>Tutors begin each session by identifying students’ existing knowledge and identifying gaps in student learning.</a:t>
              </a:r>
              <a:endParaRPr lang="en-US" dirty="0">
                <a:solidFill>
                  <a:schemeClr val="bg1"/>
                </a:solidFill>
                <a:cs typeface="Calibri"/>
              </a:endParaRPr>
            </a:p>
          </p:txBody>
        </p:sp>
      </p:grpSp>
      <p:sp>
        <p:nvSpPr>
          <p:cNvPr id="38" name="Content Placeholder 2"/>
          <p:cNvSpPr txBox="1">
            <a:spLocks/>
          </p:cNvSpPr>
          <p:nvPr/>
        </p:nvSpPr>
        <p:spPr>
          <a:xfrm>
            <a:off x="3275856" y="1447106"/>
            <a:ext cx="2592288" cy="79208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80000"/>
              </a:lnSpc>
              <a:buFont typeface="Arial" pitchFamily="34" charset="0"/>
              <a:buNone/>
            </a:pPr>
            <a:r>
              <a:rPr lang="en-US" sz="1900" b="1" dirty="0" smtClean="0">
                <a:solidFill>
                  <a:prstClr val="white"/>
                </a:solidFill>
                <a:latin typeface="News Gothic MT"/>
                <a:cs typeface="News Gothic MT"/>
              </a:rPr>
              <a:t>Provide instruction relevant to student.</a:t>
            </a:r>
            <a:endParaRPr lang="en-US" sz="1900" b="1" dirty="0">
              <a:solidFill>
                <a:prstClr val="white"/>
              </a:solidFill>
              <a:latin typeface="News Gothic MT"/>
              <a:cs typeface="News Gothic MT"/>
            </a:endParaRPr>
          </a:p>
        </p:txBody>
      </p:sp>
      <p:grpSp>
        <p:nvGrpSpPr>
          <p:cNvPr id="40" name="Group 9"/>
          <p:cNvGrpSpPr/>
          <p:nvPr/>
        </p:nvGrpSpPr>
        <p:grpSpPr>
          <a:xfrm>
            <a:off x="6012160" y="1447106"/>
            <a:ext cx="2592288" cy="1388848"/>
            <a:chOff x="6012160" y="2132856"/>
            <a:chExt cx="2592288" cy="1388848"/>
          </a:xfrm>
        </p:grpSpPr>
        <p:sp>
          <p:nvSpPr>
            <p:cNvPr id="41" name="Content Placeholder 2"/>
            <p:cNvSpPr txBox="1">
              <a:spLocks/>
            </p:cNvSpPr>
            <p:nvPr/>
          </p:nvSpPr>
          <p:spPr>
            <a:xfrm>
              <a:off x="6012160" y="2132856"/>
              <a:ext cx="2592288" cy="79208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80000"/>
                </a:lnSpc>
                <a:buFont typeface="Arial" pitchFamily="34" charset="0"/>
                <a:buNone/>
              </a:pPr>
              <a:r>
                <a:rPr lang="en-US" sz="1900" b="1" dirty="0" smtClean="0">
                  <a:solidFill>
                    <a:prstClr val="white"/>
                  </a:solidFill>
                  <a:latin typeface="News Gothic MT"/>
                  <a:cs typeface="News Gothic MT"/>
                </a:rPr>
                <a:t>Let the student think it through and do it.</a:t>
              </a:r>
              <a:endParaRPr lang="en-US" sz="1900" b="1" dirty="0">
                <a:solidFill>
                  <a:prstClr val="white"/>
                </a:solidFill>
                <a:latin typeface="News Gothic MT"/>
                <a:cs typeface="News Gothic MT"/>
              </a:endParaRPr>
            </a:p>
          </p:txBody>
        </p:sp>
        <p:sp>
          <p:nvSpPr>
            <p:cNvPr id="42" name="Content Placeholder 2"/>
            <p:cNvSpPr txBox="1">
              <a:spLocks/>
            </p:cNvSpPr>
            <p:nvPr/>
          </p:nvSpPr>
          <p:spPr>
            <a:xfrm>
              <a:off x="6012160" y="2729615"/>
              <a:ext cx="2592288" cy="79208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dirty="0" smtClean="0">
                  <a:solidFill>
                    <a:srgbClr val="5C5C5C">
                      <a:lumMod val="50000"/>
                    </a:srgbClr>
                  </a:solidFill>
                  <a:cs typeface="Calibri"/>
                </a:rPr>
                <a:t>Tutors use leading questions and examples do demonstrate key concepts—students do the work.</a:t>
              </a:r>
              <a:endParaRPr lang="en-US" dirty="0">
                <a:solidFill>
                  <a:srgbClr val="5C5C5C">
                    <a:lumMod val="50000"/>
                  </a:srgbClr>
                </a:solidFill>
                <a:cs typeface="Calibri"/>
              </a:endParaRPr>
            </a:p>
          </p:txBody>
        </p:sp>
      </p:grpSp>
      <p:grpSp>
        <p:nvGrpSpPr>
          <p:cNvPr id="43" name="Group 10"/>
          <p:cNvGrpSpPr/>
          <p:nvPr/>
        </p:nvGrpSpPr>
        <p:grpSpPr>
          <a:xfrm>
            <a:off x="539552" y="3319314"/>
            <a:ext cx="2592288" cy="1368153"/>
            <a:chOff x="539552" y="4005064"/>
            <a:chExt cx="2592288" cy="1368153"/>
          </a:xfrm>
        </p:grpSpPr>
        <p:sp>
          <p:nvSpPr>
            <p:cNvPr id="44" name="Content Placeholder 2"/>
            <p:cNvSpPr txBox="1">
              <a:spLocks/>
            </p:cNvSpPr>
            <p:nvPr/>
          </p:nvSpPr>
          <p:spPr>
            <a:xfrm>
              <a:off x="539552" y="4005064"/>
              <a:ext cx="2592288" cy="79208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80000"/>
                </a:lnSpc>
                <a:buFont typeface="Arial" pitchFamily="34" charset="0"/>
                <a:buNone/>
              </a:pPr>
              <a:r>
                <a:rPr lang="en-US" sz="1900" b="1" dirty="0" smtClean="0">
                  <a:solidFill>
                    <a:prstClr val="white"/>
                  </a:solidFill>
                  <a:latin typeface="News Gothic MT"/>
                  <a:cs typeface="News Gothic MT"/>
                </a:rPr>
                <a:t>Present information in multiple formats.</a:t>
              </a:r>
              <a:endParaRPr lang="en-US" sz="1900" b="1" dirty="0">
                <a:solidFill>
                  <a:prstClr val="white"/>
                </a:solidFill>
                <a:latin typeface="News Gothic MT"/>
                <a:cs typeface="News Gothic MT"/>
              </a:endParaRPr>
            </a:p>
          </p:txBody>
        </p:sp>
        <p:sp>
          <p:nvSpPr>
            <p:cNvPr id="45" name="Content Placeholder 2"/>
            <p:cNvSpPr txBox="1">
              <a:spLocks/>
            </p:cNvSpPr>
            <p:nvPr/>
          </p:nvSpPr>
          <p:spPr>
            <a:xfrm>
              <a:off x="539552" y="4581128"/>
              <a:ext cx="2592288" cy="79208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dirty="0" smtClean="0">
                  <a:solidFill>
                    <a:srgbClr val="5C5C5C">
                      <a:lumMod val="50000"/>
                    </a:srgbClr>
                  </a:solidFill>
                  <a:cs typeface="Calibri"/>
                </a:rPr>
                <a:t>Tutors leverage the Online Classroom’s chat, whiteboard and sharing tools to provide multi-modal instruction</a:t>
              </a:r>
              <a:endParaRPr lang="en-US" dirty="0">
                <a:solidFill>
                  <a:srgbClr val="5C5C5C">
                    <a:lumMod val="50000"/>
                  </a:srgbClr>
                </a:solidFill>
                <a:cs typeface="Calibri"/>
              </a:endParaRPr>
            </a:p>
          </p:txBody>
        </p:sp>
      </p:grpSp>
      <p:grpSp>
        <p:nvGrpSpPr>
          <p:cNvPr id="46" name="Group 11"/>
          <p:cNvGrpSpPr/>
          <p:nvPr/>
        </p:nvGrpSpPr>
        <p:grpSpPr>
          <a:xfrm>
            <a:off x="3275856" y="3319314"/>
            <a:ext cx="2592288" cy="1368153"/>
            <a:chOff x="3275856" y="4005064"/>
            <a:chExt cx="2592288" cy="1368153"/>
          </a:xfrm>
        </p:grpSpPr>
        <p:sp>
          <p:nvSpPr>
            <p:cNvPr id="47" name="Content Placeholder 2"/>
            <p:cNvSpPr txBox="1">
              <a:spLocks/>
            </p:cNvSpPr>
            <p:nvPr/>
          </p:nvSpPr>
          <p:spPr>
            <a:xfrm>
              <a:off x="3275856" y="4005064"/>
              <a:ext cx="2592288" cy="79208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80000"/>
                </a:lnSpc>
                <a:buFont typeface="Arial" pitchFamily="34" charset="0"/>
                <a:buNone/>
              </a:pPr>
              <a:r>
                <a:rPr lang="en-US" sz="1900" b="1" dirty="0" smtClean="0">
                  <a:solidFill>
                    <a:prstClr val="white"/>
                  </a:solidFill>
                  <a:latin typeface="News Gothic MT"/>
                  <a:cs typeface="News Gothic MT"/>
                </a:rPr>
                <a:t>Stop the stress before it begins.</a:t>
              </a:r>
              <a:endParaRPr lang="en-US" sz="1900" b="1" dirty="0">
                <a:solidFill>
                  <a:prstClr val="white"/>
                </a:solidFill>
                <a:latin typeface="News Gothic MT"/>
                <a:cs typeface="News Gothic MT"/>
              </a:endParaRPr>
            </a:p>
          </p:txBody>
        </p:sp>
        <p:sp>
          <p:nvSpPr>
            <p:cNvPr id="48" name="Content Placeholder 2"/>
            <p:cNvSpPr txBox="1">
              <a:spLocks/>
            </p:cNvSpPr>
            <p:nvPr/>
          </p:nvSpPr>
          <p:spPr>
            <a:xfrm>
              <a:off x="3275856" y="4581128"/>
              <a:ext cx="2592288" cy="79208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dirty="0" smtClean="0">
                  <a:solidFill>
                    <a:schemeClr val="bg1">
                      <a:lumMod val="95000"/>
                    </a:schemeClr>
                  </a:solidFill>
                  <a:cs typeface="Calibri"/>
                </a:rPr>
                <a:t>Tutors are available with no appointment needed, from any internet connection when students need them most.</a:t>
              </a:r>
              <a:endParaRPr lang="en-US" dirty="0">
                <a:solidFill>
                  <a:schemeClr val="bg1">
                    <a:lumMod val="95000"/>
                  </a:schemeClr>
                </a:solidFill>
                <a:cs typeface="Calibri"/>
              </a:endParaRPr>
            </a:p>
          </p:txBody>
        </p:sp>
      </p:grpSp>
      <p:grpSp>
        <p:nvGrpSpPr>
          <p:cNvPr id="49" name="Group 14"/>
          <p:cNvGrpSpPr/>
          <p:nvPr/>
        </p:nvGrpSpPr>
        <p:grpSpPr>
          <a:xfrm>
            <a:off x="6012160" y="3319314"/>
            <a:ext cx="2592288" cy="1282775"/>
            <a:chOff x="6012160" y="4005064"/>
            <a:chExt cx="2592288" cy="1282775"/>
          </a:xfrm>
        </p:grpSpPr>
        <p:sp>
          <p:nvSpPr>
            <p:cNvPr id="50" name="Content Placeholder 2"/>
            <p:cNvSpPr txBox="1">
              <a:spLocks/>
            </p:cNvSpPr>
            <p:nvPr/>
          </p:nvSpPr>
          <p:spPr>
            <a:xfrm>
              <a:off x="6012160" y="4005064"/>
              <a:ext cx="2592288" cy="79208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80000"/>
                </a:lnSpc>
                <a:buFont typeface="Arial" pitchFamily="34" charset="0"/>
                <a:buNone/>
              </a:pPr>
              <a:r>
                <a:rPr lang="en-US" sz="1900" b="1" dirty="0" smtClean="0">
                  <a:solidFill>
                    <a:prstClr val="white"/>
                  </a:solidFill>
                  <a:latin typeface="News Gothic MT"/>
                  <a:cs typeface="News Gothic MT"/>
                </a:rPr>
                <a:t>Create a positive learning experience.</a:t>
              </a:r>
              <a:endParaRPr lang="en-US" sz="1900" b="1" dirty="0">
                <a:solidFill>
                  <a:prstClr val="white"/>
                </a:solidFill>
                <a:latin typeface="News Gothic MT"/>
                <a:cs typeface="News Gothic MT"/>
              </a:endParaRPr>
            </a:p>
          </p:txBody>
        </p:sp>
        <p:sp>
          <p:nvSpPr>
            <p:cNvPr id="51" name="Content Placeholder 2"/>
            <p:cNvSpPr txBox="1">
              <a:spLocks/>
            </p:cNvSpPr>
            <p:nvPr/>
          </p:nvSpPr>
          <p:spPr>
            <a:xfrm>
              <a:off x="6012160" y="4495750"/>
              <a:ext cx="2592288" cy="79208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dirty="0" smtClean="0">
                  <a:solidFill>
                    <a:srgbClr val="5C5C5C">
                      <a:lumMod val="50000"/>
                    </a:srgbClr>
                  </a:solidFill>
                  <a:cs typeface="Calibri"/>
                </a:rPr>
                <a:t>Tutors build students’ confidence while addressing gaps in knowledge, encouraging them to try and showing them it’s possible.</a:t>
              </a:r>
              <a:endParaRPr lang="en-US" dirty="0">
                <a:solidFill>
                  <a:srgbClr val="5C5C5C">
                    <a:lumMod val="50000"/>
                  </a:srgbClr>
                </a:solidFill>
                <a:cs typeface="Calibri"/>
              </a:endParaRPr>
            </a:p>
          </p:txBody>
        </p:sp>
      </p:grpSp>
      <p:sp>
        <p:nvSpPr>
          <p:cNvPr id="52" name="Content Placeholder 2"/>
          <p:cNvSpPr txBox="1">
            <a:spLocks/>
          </p:cNvSpPr>
          <p:nvPr/>
        </p:nvSpPr>
        <p:spPr>
          <a:xfrm>
            <a:off x="3284240" y="2037372"/>
            <a:ext cx="2592288" cy="79208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dirty="0" smtClean="0">
                <a:solidFill>
                  <a:srgbClr val="5C5C5C">
                    <a:lumMod val="50000"/>
                  </a:srgbClr>
                </a:solidFill>
                <a:cs typeface="Calibri"/>
              </a:rPr>
              <a:t>Clarify &amp; utilize methods used in classroom so instruction is aligned to curriculum and standards.</a:t>
            </a:r>
            <a:endParaRPr lang="en-US" dirty="0">
              <a:solidFill>
                <a:srgbClr val="5C5C5C">
                  <a:lumMod val="50000"/>
                </a:srgbClr>
              </a:solidFill>
              <a:cs typeface="Calibri"/>
            </a:endParaRPr>
          </a:p>
        </p:txBody>
      </p:sp>
      <p:sp>
        <p:nvSpPr>
          <p:cNvPr id="27" name="Title 1"/>
          <p:cNvSpPr txBox="1">
            <a:spLocks/>
          </p:cNvSpPr>
          <p:nvPr/>
        </p:nvSpPr>
        <p:spPr>
          <a:xfrm>
            <a:off x="316422" y="317500"/>
            <a:ext cx="752094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r>
              <a:rPr lang="en-US" sz="3600" cap="small" dirty="0" smtClean="0">
                <a:solidFill>
                  <a:schemeClr val="accent2"/>
                </a:solidFill>
              </a:rPr>
              <a:t>What Methods Do They Use?</a:t>
            </a:r>
            <a:endParaRPr lang="en-US" cap="small" dirty="0">
              <a:solidFill>
                <a:schemeClr val="bg1">
                  <a:lumMod val="50000"/>
                </a:schemeClr>
              </a:solidFill>
            </a:endParaRPr>
          </a:p>
        </p:txBody>
      </p:sp>
      <p:sp>
        <p:nvSpPr>
          <p:cNvPr id="39" name="Slide Number Placeholder 13"/>
          <p:cNvSpPr>
            <a:spLocks noGrp="1"/>
          </p:cNvSpPr>
          <p:nvPr>
            <p:ph type="sldNum" sz="quarter" idx="12"/>
          </p:nvPr>
        </p:nvSpPr>
        <p:spPr>
          <a:xfrm>
            <a:off x="101600" y="5791200"/>
            <a:ext cx="502920" cy="502920"/>
          </a:xfrm>
        </p:spPr>
        <p:txBody>
          <a:bodyPr/>
          <a:lstStyle/>
          <a:p>
            <a:fld id="{650F16F1-7713-4CAC-92A7-CFB22DBB7BB5}" type="slidenum">
              <a:rPr lang="en-US" smtClean="0"/>
              <a:t>6</a:t>
            </a:fld>
            <a:endParaRPr lang="en-US"/>
          </a:p>
        </p:txBody>
      </p:sp>
      <p:sp>
        <p:nvSpPr>
          <p:cNvPr id="4" name="TextBox 3"/>
          <p:cNvSpPr txBox="1"/>
          <p:nvPr/>
        </p:nvSpPr>
        <p:spPr>
          <a:xfrm>
            <a:off x="3533774" y="5717411"/>
            <a:ext cx="5610225" cy="1077218"/>
          </a:xfrm>
          <a:prstGeom prst="rect">
            <a:avLst/>
          </a:prstGeom>
          <a:noFill/>
        </p:spPr>
        <p:txBody>
          <a:bodyPr wrap="square" rtlCol="0">
            <a:spAutoFit/>
          </a:bodyPr>
          <a:lstStyle/>
          <a:p>
            <a:r>
              <a:rPr lang="en-US" sz="1600" dirty="0" smtClean="0">
                <a:solidFill>
                  <a:schemeClr val="bg1"/>
                </a:solidFill>
              </a:rPr>
              <a:t>“Thanks </a:t>
            </a:r>
            <a:r>
              <a:rPr lang="en-US" sz="1600" dirty="0">
                <a:solidFill>
                  <a:schemeClr val="bg1"/>
                </a:solidFill>
              </a:rPr>
              <a:t>so much for having this service.  It is always a pleasure working with these people and they don't just give you the answers but they help you work them out.  </a:t>
            </a:r>
            <a:r>
              <a:rPr lang="en-US" sz="1600" dirty="0" smtClean="0">
                <a:solidFill>
                  <a:schemeClr val="bg1"/>
                </a:solidFill>
              </a:rPr>
              <a:t>I </a:t>
            </a:r>
            <a:r>
              <a:rPr lang="en-US" sz="1600" dirty="0">
                <a:solidFill>
                  <a:schemeClr val="bg1"/>
                </a:solidFill>
              </a:rPr>
              <a:t>am still in school because of this program</a:t>
            </a:r>
            <a:r>
              <a:rPr lang="en-US" sz="1600" dirty="0" smtClean="0">
                <a:solidFill>
                  <a:schemeClr val="bg1"/>
                </a:solidFill>
              </a:rPr>
              <a:t>.”	</a:t>
            </a:r>
            <a:r>
              <a:rPr lang="en-US" sz="1600" i="1" dirty="0" smtClean="0">
                <a:solidFill>
                  <a:schemeClr val="bg1"/>
                </a:solidFill>
              </a:rPr>
              <a:t>Tutor.com User</a:t>
            </a:r>
            <a:endParaRPr lang="en-US" sz="1600" i="1" dirty="0">
              <a:solidFill>
                <a:schemeClr val="bg1"/>
              </a:solidFill>
            </a:endParaRPr>
          </a:p>
        </p:txBody>
      </p:sp>
      <p:pic>
        <p:nvPicPr>
          <p:cNvPr id="54" name="Picture 5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3273" y="6217920"/>
            <a:ext cx="1663454" cy="482938"/>
          </a:xfrm>
          <a:prstGeom prst="rect">
            <a:avLst/>
          </a:prstGeom>
        </p:spPr>
      </p:pic>
    </p:spTree>
    <p:extLst>
      <p:ext uri="{BB962C8B-B14F-4D97-AF65-F5344CB8AC3E}">
        <p14:creationId xmlns:p14="http://schemas.microsoft.com/office/powerpoint/2010/main" val="888782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02" y="5029200"/>
            <a:ext cx="9186366"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txBox="1">
            <a:spLocks/>
          </p:cNvSpPr>
          <p:nvPr/>
        </p:nvSpPr>
        <p:spPr>
          <a:xfrm>
            <a:off x="316422" y="317500"/>
            <a:ext cx="752094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r>
              <a:rPr lang="en-US" sz="3600" cap="small" dirty="0" smtClean="0">
                <a:solidFill>
                  <a:schemeClr val="accent2"/>
                </a:solidFill>
              </a:rPr>
              <a:t>Where Do They Connect?</a:t>
            </a:r>
            <a:endParaRPr lang="en-US" cap="small" dirty="0">
              <a:solidFill>
                <a:schemeClr val="bg1">
                  <a:lumMod val="50000"/>
                </a:schemeClr>
              </a:solidFill>
            </a:endParaRPr>
          </a:p>
        </p:txBody>
      </p:sp>
      <p:sp>
        <p:nvSpPr>
          <p:cNvPr id="11" name="Slide Number Placeholder 13"/>
          <p:cNvSpPr>
            <a:spLocks noGrp="1"/>
          </p:cNvSpPr>
          <p:nvPr>
            <p:ph type="sldNum" sz="quarter" idx="12"/>
          </p:nvPr>
        </p:nvSpPr>
        <p:spPr>
          <a:xfrm>
            <a:off x="101600" y="5791200"/>
            <a:ext cx="502920" cy="502920"/>
          </a:xfrm>
        </p:spPr>
        <p:txBody>
          <a:bodyPr/>
          <a:lstStyle/>
          <a:p>
            <a:fld id="{650F16F1-7713-4CAC-92A7-CFB22DBB7BB5}" type="slidenum">
              <a:rPr lang="en-US" smtClean="0"/>
              <a:t>7</a:t>
            </a:fld>
            <a:endParaRPr lang="en-US"/>
          </a:p>
        </p:txBody>
      </p:sp>
      <p:sp>
        <p:nvSpPr>
          <p:cNvPr id="7" name="TextBox 6"/>
          <p:cNvSpPr txBox="1"/>
          <p:nvPr/>
        </p:nvSpPr>
        <p:spPr>
          <a:xfrm>
            <a:off x="381000" y="799981"/>
            <a:ext cx="5867400" cy="800219"/>
          </a:xfrm>
          <a:prstGeom prst="rect">
            <a:avLst/>
          </a:prstGeom>
          <a:noFill/>
        </p:spPr>
        <p:txBody>
          <a:bodyPr wrap="square" rtlCol="0">
            <a:spAutoFit/>
          </a:bodyPr>
          <a:lstStyle/>
          <a:p>
            <a:r>
              <a:rPr lang="en-US" sz="2800" u="sng" dirty="0" smtClean="0">
                <a:solidFill>
                  <a:schemeClr val="tx2"/>
                </a:solidFill>
              </a:rPr>
              <a:t>HomeworkAlabama.org</a:t>
            </a:r>
            <a:endParaRPr lang="en-US" sz="2800" u="sng" dirty="0" smtClean="0">
              <a:solidFill>
                <a:schemeClr val="tx2"/>
              </a:solidFill>
            </a:endParaRPr>
          </a:p>
          <a:p>
            <a:endParaRPr lang="en-US" u="sng" dirty="0" smtClean="0">
              <a:solidFill>
                <a:schemeClr val="bg1">
                  <a:lumMod val="95000"/>
                </a:schemeClr>
              </a:solidFill>
            </a:endParaRPr>
          </a:p>
        </p:txBody>
      </p:sp>
      <p:pic>
        <p:nvPicPr>
          <p:cNvPr id="2050" name="Picture 1" descr="image001"/>
          <p:cNvPicPr>
            <a:picLocks noChangeAspect="1" noChangeArrowheads="1"/>
          </p:cNvPicPr>
          <p:nvPr/>
        </p:nvPicPr>
        <p:blipFill rotWithShape="1">
          <a:blip r:embed="rId4">
            <a:extLst>
              <a:ext uri="{28A0092B-C50C-407E-A947-70E740481C1C}">
                <a14:useLocalDpi xmlns:a14="http://schemas.microsoft.com/office/drawing/2010/main" val="0"/>
              </a:ext>
            </a:extLst>
          </a:blip>
          <a:srcRect l="-752" b="27587"/>
          <a:stretch/>
        </p:blipFill>
        <p:spPr bwMode="auto">
          <a:xfrm>
            <a:off x="-90268" y="1311039"/>
            <a:ext cx="9234268" cy="5546961"/>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3273" y="6217920"/>
            <a:ext cx="1663454" cy="482938"/>
          </a:xfrm>
          <a:prstGeom prst="rect">
            <a:avLst/>
          </a:prstGeom>
        </p:spPr>
      </p:pic>
    </p:spTree>
    <p:extLst>
      <p:ext uri="{BB962C8B-B14F-4D97-AF65-F5344CB8AC3E}">
        <p14:creationId xmlns:p14="http://schemas.microsoft.com/office/powerpoint/2010/main" val="11009504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2470" y="1551159"/>
            <a:ext cx="7696200" cy="44513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1" descr="image001"/>
          <p:cNvPicPr>
            <a:picLocks noChangeAspect="1" noChangeArrowheads="1"/>
          </p:cNvPicPr>
          <p:nvPr/>
        </p:nvPicPr>
        <p:blipFill rotWithShape="1">
          <a:blip r:embed="rId7">
            <a:extLst>
              <a:ext uri="{28A0092B-C50C-407E-A947-70E740481C1C}">
                <a14:useLocalDpi xmlns:a14="http://schemas.microsoft.com/office/drawing/2010/main" val="0"/>
              </a:ext>
            </a:extLst>
          </a:blip>
          <a:srcRect t="-1" b="29521"/>
          <a:stretch/>
        </p:blipFill>
        <p:spPr bwMode="auto">
          <a:xfrm>
            <a:off x="38545" y="990600"/>
            <a:ext cx="9065321" cy="5339862"/>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0886" y="20370"/>
            <a:ext cx="7520940" cy="548640"/>
          </a:xfrm>
        </p:spPr>
        <p:txBody>
          <a:bodyPr>
            <a:normAutofit fontScale="90000"/>
          </a:bodyPr>
          <a:lstStyle/>
          <a:p>
            <a:pPr algn="l"/>
            <a:r>
              <a:rPr lang="en-US" u="sng" cap="small" dirty="0" err="1" smtClean="0">
                <a:solidFill>
                  <a:schemeClr val="accent2"/>
                </a:solidFill>
              </a:rPr>
              <a:t>HomeworkAlabama.Org</a:t>
            </a:r>
            <a:endParaRPr lang="en-US" u="sng" cap="small" dirty="0">
              <a:solidFill>
                <a:schemeClr val="accent2"/>
              </a:solidFill>
            </a:endParaRPr>
          </a:p>
        </p:txBody>
      </p:sp>
      <p:sp>
        <p:nvSpPr>
          <p:cNvPr id="9" name="mdpls slide 3Enteryourlibrary00:00:11.6-00:00:14.6"/>
          <p:cNvSpPr txBox="1"/>
          <p:nvPr>
            <p:custDataLst>
              <p:tags r:id="rId1"/>
            </p:custDataLst>
          </p:nvPr>
        </p:nvSpPr>
        <p:spPr>
          <a:xfrm>
            <a:off x="-794" y="6400800"/>
            <a:ext cx="9144000" cy="304800"/>
          </a:xfrm>
          <a:prstGeom prst="rect">
            <a:avLst/>
          </a:prstGeom>
          <a:solidFill>
            <a:srgbClr val="FFFFFF"/>
          </a:solidFill>
        </p:spPr>
        <p:txBody>
          <a:bodyPr vert="horz" tIns="0" bIns="0" rtlCol="0">
            <a:noAutofit/>
          </a:bodyPr>
          <a:lstStyle/>
          <a:p>
            <a:r>
              <a:rPr lang="en-US" sz="1600" dirty="0" smtClean="0">
                <a:solidFill>
                  <a:srgbClr val="000000"/>
                </a:solidFill>
                <a:latin typeface="Calibri"/>
              </a:rPr>
              <a:t>Just go to HomeworkAlabama.org and choose your center. No library card number or password is needed, though you will have the option to create a free Tutor.com account.</a:t>
            </a:r>
            <a:endParaRPr lang="en-US" sz="1600" dirty="0">
              <a:solidFill>
                <a:srgbClr val="000000"/>
              </a:solidFill>
              <a:latin typeface="Calibri"/>
            </a:endParaRPr>
          </a:p>
        </p:txBody>
      </p:sp>
      <p:sp>
        <p:nvSpPr>
          <p:cNvPr id="22" name="Right Arrow 21"/>
          <p:cNvSpPr/>
          <p:nvPr/>
        </p:nvSpPr>
        <p:spPr>
          <a:xfrm>
            <a:off x="1109004" y="1988234"/>
            <a:ext cx="685800" cy="304800"/>
          </a:xfrm>
          <a:prstGeom prst="rightArrow">
            <a:avLst/>
          </a:prstGeom>
          <a:solidFill>
            <a:schemeClr val="accent2"/>
          </a:solidFill>
          <a:ln w="19050">
            <a:solidFill>
              <a:srgbClr val="F794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slide2.wma">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4327525" y="3184525"/>
            <a:ext cx="487363" cy="487363"/>
          </a:xfrm>
          <a:prstGeom prst="rect">
            <a:avLst/>
          </a:prstGeom>
        </p:spPr>
      </p:pic>
    </p:spTree>
    <p:extLst>
      <p:ext uri="{BB962C8B-B14F-4D97-AF65-F5344CB8AC3E}">
        <p14:creationId xmlns:p14="http://schemas.microsoft.com/office/powerpoint/2010/main" val="3948035036"/>
      </p:ext>
    </p:extLst>
  </p:cSld>
  <p:clrMapOvr>
    <a:masterClrMapping/>
  </p:clrMapOvr>
  <mc:AlternateContent xmlns:mc="http://schemas.openxmlformats.org/markup-compatibility/2006" xmlns:p14="http://schemas.microsoft.com/office/powerpoint/2010/main">
    <mc:Choice Requires="p14">
      <p:transition spd="slow" p14:dur="2000" advClick="0" advTm="14000"/>
    </mc:Choice>
    <mc:Fallback xmlns="">
      <p:transition spd="slow" advClick="0" advTm="1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3653" fill="hold"/>
                                        <p:tgtEl>
                                          <p:spTgt spid="4"/>
                                        </p:tgtEl>
                                      </p:cBhvr>
                                    </p:cmd>
                                  </p:childTnLst>
                                </p:cTn>
                              </p:par>
                              <p:par>
                                <p:cTn id="7" presetID="2" presetClass="entr" presetSubtype="8" fill="hold" grpId="0" nodeType="withEffect">
                                  <p:stCondLst>
                                    <p:cond delay="4000"/>
                                  </p:stCondLst>
                                  <p:childTnLst>
                                    <p:set>
                                      <p:cBhvr>
                                        <p:cTn id="8" dur="1" fill="hold">
                                          <p:stCondLst>
                                            <p:cond delay="0"/>
                                          </p:stCondLst>
                                        </p:cTn>
                                        <p:tgtEl>
                                          <p:spTgt spid="22"/>
                                        </p:tgtEl>
                                        <p:attrNameLst>
                                          <p:attrName>style.visibility</p:attrName>
                                        </p:attrNameLst>
                                      </p:cBhvr>
                                      <p:to>
                                        <p:strVal val="visible"/>
                                      </p:to>
                                    </p:set>
                                    <p:anim calcmode="lin" valueType="num">
                                      <p:cBhvr additive="base">
                                        <p:cTn id="9" dur="1000" fill="hold"/>
                                        <p:tgtEl>
                                          <p:spTgt spid="22"/>
                                        </p:tgtEl>
                                        <p:attrNameLst>
                                          <p:attrName>ppt_x</p:attrName>
                                        </p:attrNameLst>
                                      </p:cBhvr>
                                      <p:tavLst>
                                        <p:tav tm="0">
                                          <p:val>
                                            <p:strVal val="0-#ppt_w/2"/>
                                          </p:val>
                                        </p:tav>
                                        <p:tav tm="100000">
                                          <p:val>
                                            <p:strVal val="#ppt_x"/>
                                          </p:val>
                                        </p:tav>
                                      </p:tavLst>
                                    </p:anim>
                                    <p:anim calcmode="lin" valueType="num">
                                      <p:cBhvr additive="base">
                                        <p:cTn id="10" dur="1000" fill="hold"/>
                                        <p:tgtEl>
                                          <p:spTgt spid="22"/>
                                        </p:tgtEl>
                                        <p:attrNameLst>
                                          <p:attrName>ppt_y</p:attrName>
                                        </p:attrNameLst>
                                      </p:cBhvr>
                                      <p:tavLst>
                                        <p:tav tm="0">
                                          <p:val>
                                            <p:strVal val="#ppt_y"/>
                                          </p:val>
                                        </p:tav>
                                        <p:tav tm="100000">
                                          <p:val>
                                            <p:strVal val="#ppt_y"/>
                                          </p:val>
                                        </p:tav>
                                      </p:tavLst>
                                    </p:anim>
                                  </p:childTnLst>
                                </p:cTn>
                              </p:par>
                              <p:par>
                                <p:cTn id="11" presetID="1" presetClass="entr" presetSubtype="0" fill="hold" nodeType="withEffect">
                                  <p:stCondLst>
                                    <p:cond delay="10400"/>
                                  </p:stCondLst>
                                  <p:childTnLst>
                                    <p:set>
                                      <p:cBhvr>
                                        <p:cTn id="12" dur="1" fill="hold">
                                          <p:stCondLst>
                                            <p:cond delay="0"/>
                                          </p:stCondLst>
                                        </p:cTn>
                                        <p:tgtEl>
                                          <p:spTgt spid="1026"/>
                                        </p:tgtEl>
                                        <p:attrNameLst>
                                          <p:attrName>style.visibility</p:attrName>
                                        </p:attrNameLst>
                                      </p:cBhvr>
                                      <p:to>
                                        <p:strVal val="visible"/>
                                      </p:to>
                                    </p:set>
                                  </p:childTnLst>
                                </p:cTn>
                              </p:par>
                              <p:par>
                                <p:cTn id="13" presetID="1" presetClass="exit" presetSubtype="0" fill="hold" nodeType="withEffect">
                                  <p:stCondLst>
                                    <p:cond delay="10400"/>
                                  </p:stCondLst>
                                  <p:childTnLst>
                                    <p:set>
                                      <p:cBhvr>
                                        <p:cTn id="14" dur="1" fill="hold">
                                          <p:stCondLst>
                                            <p:cond delay="0"/>
                                          </p:stCondLst>
                                        </p:cTn>
                                        <p:tgtEl>
                                          <p:spTgt spid="8"/>
                                        </p:tgtEl>
                                        <p:attrNameLst>
                                          <p:attrName>style.visibility</p:attrName>
                                        </p:attrNameLst>
                                      </p:cBhvr>
                                      <p:to>
                                        <p:strVal val="hidden"/>
                                      </p:to>
                                    </p:set>
                                  </p:childTnLst>
                                </p:cTn>
                              </p:par>
                              <p:par>
                                <p:cTn id="15" presetID="1" presetClass="exit" presetSubtype="0" fill="hold" grpId="1" nodeType="withEffect">
                                  <p:stCondLst>
                                    <p:cond delay="10400"/>
                                  </p:stCondLst>
                                  <p:childTnLst>
                                    <p:set>
                                      <p:cBhvr>
                                        <p:cTn id="16" dur="1" fill="hold">
                                          <p:stCondLst>
                                            <p:cond delay="0"/>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7" fill="hold" display="0">
                  <p:stCondLst>
                    <p:cond delay="indefinite"/>
                  </p:stCondLst>
                  <p:endCondLst>
                    <p:cond evt="onStopAudio" delay="0">
                      <p:tgtEl>
                        <p:sldTgt/>
                      </p:tgtEl>
                    </p:cond>
                  </p:endCondLst>
                </p:cTn>
                <p:tgtEl>
                  <p:spTgt spid="4"/>
                </p:tgtEl>
              </p:cMediaNode>
            </p:audio>
          </p:childTnLst>
        </p:cTn>
      </p:par>
    </p:tnLst>
    <p:bldLst>
      <p:bldP spid="22" grpId="0" animBg="1"/>
      <p:bldP spid="22"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18107" y="5042780"/>
            <a:ext cx="9180213" cy="1828800"/>
            <a:chOff x="-18107" y="5042780"/>
            <a:chExt cx="9180213" cy="1828800"/>
          </a:xfrm>
        </p:grpSpPr>
        <p:sp>
          <p:nvSpPr>
            <p:cNvPr id="21" name="Freeform 20"/>
            <p:cNvSpPr/>
            <p:nvPr/>
          </p:nvSpPr>
          <p:spPr>
            <a:xfrm>
              <a:off x="2046083" y="5042780"/>
              <a:ext cx="7116023" cy="1815220"/>
            </a:xfrm>
            <a:custGeom>
              <a:avLst/>
              <a:gdLst>
                <a:gd name="connsiteX0" fmla="*/ 0 w 7116023"/>
                <a:gd name="connsiteY0" fmla="*/ 0 h 1330860"/>
                <a:gd name="connsiteX1" fmla="*/ 7116023 w 7116023"/>
                <a:gd name="connsiteY1" fmla="*/ 0 h 1330860"/>
                <a:gd name="connsiteX2" fmla="*/ 7097917 w 7116023"/>
                <a:gd name="connsiteY2" fmla="*/ 1330860 h 1330860"/>
                <a:gd name="connsiteX3" fmla="*/ 1104522 w 7116023"/>
                <a:gd name="connsiteY3" fmla="*/ 1330860 h 1330860"/>
                <a:gd name="connsiteX4" fmla="*/ 0 w 7116023"/>
                <a:gd name="connsiteY4" fmla="*/ 0 h 13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6023" h="1330860">
                  <a:moveTo>
                    <a:pt x="0" y="0"/>
                  </a:moveTo>
                  <a:lnTo>
                    <a:pt x="7116023" y="0"/>
                  </a:lnTo>
                  <a:lnTo>
                    <a:pt x="7097917" y="1330860"/>
                  </a:lnTo>
                  <a:lnTo>
                    <a:pt x="1104522" y="1330860"/>
                  </a:lnTo>
                  <a:lnTo>
                    <a:pt x="0" y="0"/>
                  </a:lnTo>
                  <a:close/>
                </a:path>
              </a:pathLst>
            </a:custGeom>
            <a:solidFill>
              <a:srgbClr val="6407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18107" y="5042780"/>
              <a:ext cx="3186820" cy="1828800"/>
            </a:xfrm>
            <a:custGeom>
              <a:avLst/>
              <a:gdLst>
                <a:gd name="connsiteX0" fmla="*/ 2055137 w 3186820"/>
                <a:gd name="connsiteY0" fmla="*/ 0 h 1828800"/>
                <a:gd name="connsiteX1" fmla="*/ 0 w 3186820"/>
                <a:gd name="connsiteY1" fmla="*/ 1828800 h 1828800"/>
                <a:gd name="connsiteX2" fmla="*/ 3186820 w 3186820"/>
                <a:gd name="connsiteY2" fmla="*/ 1828800 h 1828800"/>
                <a:gd name="connsiteX3" fmla="*/ 2055137 w 3186820"/>
                <a:gd name="connsiteY3" fmla="*/ 0 h 1828800"/>
              </a:gdLst>
              <a:ahLst/>
              <a:cxnLst>
                <a:cxn ang="0">
                  <a:pos x="connsiteX0" y="connsiteY0"/>
                </a:cxn>
                <a:cxn ang="0">
                  <a:pos x="connsiteX1" y="connsiteY1"/>
                </a:cxn>
                <a:cxn ang="0">
                  <a:pos x="connsiteX2" y="connsiteY2"/>
                </a:cxn>
                <a:cxn ang="0">
                  <a:pos x="connsiteX3" y="connsiteY3"/>
                </a:cxn>
              </a:cxnLst>
              <a:rect l="l" t="t" r="r" b="b"/>
              <a:pathLst>
                <a:path w="3186820" h="1828800">
                  <a:moveTo>
                    <a:pt x="2055137" y="0"/>
                  </a:moveTo>
                  <a:lnTo>
                    <a:pt x="0" y="1828800"/>
                  </a:lnTo>
                  <a:lnTo>
                    <a:pt x="3186820" y="1828800"/>
                  </a:lnTo>
                  <a:lnTo>
                    <a:pt x="2055137" y="0"/>
                  </a:lnTo>
                  <a:close/>
                </a:path>
              </a:pathLst>
            </a:custGeom>
            <a:solidFill>
              <a:srgbClr val="040061"/>
            </a:solidFill>
            <a:ln>
              <a:solidFill>
                <a:srgbClr val="0400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p:cNvSpPr/>
          <p:nvPr/>
        </p:nvSpPr>
        <p:spPr>
          <a:xfrm>
            <a:off x="0" y="1752600"/>
            <a:ext cx="9144000" cy="5105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7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304799"/>
            <a:ext cx="9144000" cy="60527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524478" y="2815004"/>
            <a:ext cx="2036430" cy="276999"/>
          </a:xfrm>
          <a:prstGeom prst="rect">
            <a:avLst/>
          </a:prstGeom>
          <a:noFill/>
        </p:spPr>
        <p:txBody>
          <a:bodyPr wrap="square" rtlCol="0">
            <a:spAutoFit/>
          </a:bodyPr>
          <a:lstStyle/>
          <a:p>
            <a:r>
              <a:rPr lang="en-US" sz="1200" dirty="0" smtClean="0">
                <a:solidFill>
                  <a:schemeClr val="bg1">
                    <a:lumMod val="50000"/>
                  </a:schemeClr>
                </a:solidFill>
              </a:rPr>
              <a:t>Susan</a:t>
            </a:r>
            <a:endParaRPr lang="en-US" sz="1200" dirty="0">
              <a:solidFill>
                <a:schemeClr val="bg1">
                  <a:lumMod val="50000"/>
                </a:schemeClr>
              </a:solidFill>
            </a:endParaRPr>
          </a:p>
        </p:txBody>
      </p:sp>
      <p:sp>
        <p:nvSpPr>
          <p:cNvPr id="24" name="TextBox 23"/>
          <p:cNvSpPr txBox="1"/>
          <p:nvPr/>
        </p:nvSpPr>
        <p:spPr>
          <a:xfrm>
            <a:off x="1577971" y="3192651"/>
            <a:ext cx="2036430" cy="276999"/>
          </a:xfrm>
          <a:prstGeom prst="rect">
            <a:avLst/>
          </a:prstGeom>
          <a:noFill/>
        </p:spPr>
        <p:txBody>
          <a:bodyPr wrap="square" rtlCol="0">
            <a:spAutoFit/>
          </a:bodyPr>
          <a:lstStyle/>
          <a:p>
            <a:r>
              <a:rPr lang="en-US" sz="1200" dirty="0" smtClean="0">
                <a:solidFill>
                  <a:schemeClr val="bg1">
                    <a:lumMod val="50000"/>
                  </a:schemeClr>
                </a:solidFill>
              </a:rPr>
              <a:t>email@xyz.com</a:t>
            </a:r>
            <a:endParaRPr lang="en-US" sz="1200" dirty="0">
              <a:solidFill>
                <a:schemeClr val="bg1">
                  <a:lumMod val="50000"/>
                </a:schemeClr>
              </a:solidFill>
            </a:endParaRPr>
          </a:p>
        </p:txBody>
      </p:sp>
      <p:sp>
        <p:nvSpPr>
          <p:cNvPr id="25" name="TextBox 24"/>
          <p:cNvSpPr txBox="1"/>
          <p:nvPr/>
        </p:nvSpPr>
        <p:spPr>
          <a:xfrm>
            <a:off x="1577971" y="3642504"/>
            <a:ext cx="2036430" cy="276999"/>
          </a:xfrm>
          <a:prstGeom prst="rect">
            <a:avLst/>
          </a:prstGeom>
          <a:noFill/>
        </p:spPr>
        <p:txBody>
          <a:bodyPr wrap="square" rtlCol="0">
            <a:spAutoFit/>
          </a:bodyPr>
          <a:lstStyle/>
          <a:p>
            <a:r>
              <a:rPr lang="en-US" sz="1200" dirty="0" smtClean="0">
                <a:solidFill>
                  <a:schemeClr val="bg1">
                    <a:lumMod val="50000"/>
                  </a:schemeClr>
                </a:solidFill>
              </a:rPr>
              <a:t>●●●●●●●●</a:t>
            </a:r>
            <a:endParaRPr lang="en-US" sz="1200" dirty="0">
              <a:solidFill>
                <a:schemeClr val="bg1">
                  <a:lumMod val="50000"/>
                </a:schemeClr>
              </a:solidFill>
            </a:endParaRPr>
          </a:p>
        </p:txBody>
      </p:sp>
      <p:sp>
        <p:nvSpPr>
          <p:cNvPr id="26" name="TextBox 25"/>
          <p:cNvSpPr txBox="1"/>
          <p:nvPr/>
        </p:nvSpPr>
        <p:spPr>
          <a:xfrm>
            <a:off x="1577971" y="4062561"/>
            <a:ext cx="2036430" cy="276999"/>
          </a:xfrm>
          <a:prstGeom prst="rect">
            <a:avLst/>
          </a:prstGeom>
          <a:noFill/>
        </p:spPr>
        <p:txBody>
          <a:bodyPr wrap="square" rtlCol="0">
            <a:spAutoFit/>
          </a:bodyPr>
          <a:lstStyle/>
          <a:p>
            <a:r>
              <a:rPr lang="en-US" sz="1200" dirty="0" smtClean="0">
                <a:solidFill>
                  <a:schemeClr val="bg1">
                    <a:lumMod val="50000"/>
                  </a:schemeClr>
                </a:solidFill>
              </a:rPr>
              <a:t>●●●●●●●●</a:t>
            </a:r>
            <a:endParaRPr lang="en-US" sz="1200" dirty="0">
              <a:solidFill>
                <a:schemeClr val="bg1">
                  <a:lumMod val="50000"/>
                </a:schemeClr>
              </a:solidFill>
            </a:endParaRPr>
          </a:p>
        </p:txBody>
      </p:sp>
      <p:sp>
        <p:nvSpPr>
          <p:cNvPr id="3" name="TextBox 2"/>
          <p:cNvSpPr txBox="1"/>
          <p:nvPr/>
        </p:nvSpPr>
        <p:spPr>
          <a:xfrm>
            <a:off x="1464795" y="4822594"/>
            <a:ext cx="226352" cy="307777"/>
          </a:xfrm>
          <a:prstGeom prst="rect">
            <a:avLst/>
          </a:prstGeom>
          <a:noFill/>
        </p:spPr>
        <p:txBody>
          <a:bodyPr wrap="square" rtlCol="0">
            <a:spAutoFit/>
          </a:bodyPr>
          <a:lstStyle/>
          <a:p>
            <a:r>
              <a:rPr lang="en-US" sz="1400" dirty="0" smtClean="0">
                <a:solidFill>
                  <a:schemeClr val="bg1">
                    <a:lumMod val="50000"/>
                  </a:schemeClr>
                </a:solidFill>
                <a:sym typeface="Wingdings 2"/>
              </a:rPr>
              <a:t></a:t>
            </a:r>
            <a:endParaRPr lang="en-US" sz="1400" dirty="0">
              <a:solidFill>
                <a:schemeClr val="bg1">
                  <a:lumMod val="50000"/>
                </a:schemeClr>
              </a:solidFill>
            </a:endParaRPr>
          </a:p>
        </p:txBody>
      </p:sp>
      <p:pic>
        <p:nvPicPr>
          <p:cNvPr id="27" name="Picture 26"/>
          <p:cNvPicPr/>
          <p:nvPr/>
        </p:nvPicPr>
        <p:blipFill rotWithShape="1">
          <a:blip r:embed="rId9"/>
          <a:srcRect l="36999" t="31252" r="59178" b="30389"/>
          <a:stretch/>
        </p:blipFill>
        <p:spPr bwMode="auto">
          <a:xfrm>
            <a:off x="2503477" y="829913"/>
            <a:ext cx="621258" cy="3629845"/>
          </a:xfrm>
          <a:prstGeom prst="rect">
            <a:avLst/>
          </a:prstGeom>
          <a:ln>
            <a:noFill/>
          </a:ln>
          <a:extLst>
            <a:ext uri="{53640926-AAD7-44D8-BBD7-CCE9431645EC}">
              <a14:shadowObscured xmlns:a14="http://schemas.microsoft.com/office/drawing/2010/main"/>
            </a:ext>
          </a:extLst>
        </p:spPr>
      </p:pic>
      <p:pic>
        <p:nvPicPr>
          <p:cNvPr id="28" name="Picture 27"/>
          <p:cNvPicPr/>
          <p:nvPr/>
        </p:nvPicPr>
        <p:blipFill rotWithShape="1">
          <a:blip r:embed="rId10"/>
          <a:srcRect l="31392" t="73373" r="63486" b="1296"/>
          <a:stretch/>
        </p:blipFill>
        <p:spPr bwMode="auto">
          <a:xfrm>
            <a:off x="1554007" y="1897799"/>
            <a:ext cx="807193" cy="2554225"/>
          </a:xfrm>
          <a:prstGeom prst="rect">
            <a:avLst/>
          </a:prstGeom>
          <a:ln>
            <a:noFill/>
          </a:ln>
          <a:extLst>
            <a:ext uri="{53640926-AAD7-44D8-BBD7-CCE9431645EC}">
              <a14:shadowObscured xmlns:a14="http://schemas.microsoft.com/office/drawing/2010/main"/>
            </a:ext>
          </a:extLst>
        </p:spPr>
      </p:pic>
      <p:pic>
        <p:nvPicPr>
          <p:cNvPr id="30" name="Picture 29"/>
          <p:cNvPicPr/>
          <p:nvPr/>
        </p:nvPicPr>
        <p:blipFill rotWithShape="1">
          <a:blip r:embed="rId11"/>
          <a:srcRect l="41558" t="31031" r="54214" b="30294"/>
          <a:stretch/>
        </p:blipFill>
        <p:spPr bwMode="auto">
          <a:xfrm>
            <a:off x="3215231" y="803954"/>
            <a:ext cx="691354" cy="3681765"/>
          </a:xfrm>
          <a:prstGeom prst="rect">
            <a:avLst/>
          </a:prstGeom>
          <a:ln>
            <a:noFill/>
          </a:ln>
          <a:extLst>
            <a:ext uri="{53640926-AAD7-44D8-BBD7-CCE9431645EC}">
              <a14:shadowObscured xmlns:a14="http://schemas.microsoft.com/office/drawing/2010/main"/>
            </a:ext>
          </a:extLst>
        </p:spPr>
      </p:pic>
      <p:pic>
        <p:nvPicPr>
          <p:cNvPr id="31" name="Picture 30"/>
          <p:cNvPicPr/>
          <p:nvPr/>
        </p:nvPicPr>
        <p:blipFill rotWithShape="1">
          <a:blip r:embed="rId12"/>
          <a:srcRect l="17739" t="68334" r="74008" b="27995"/>
          <a:stretch/>
        </p:blipFill>
        <p:spPr bwMode="auto">
          <a:xfrm>
            <a:off x="1578556" y="4477233"/>
            <a:ext cx="758097" cy="277627"/>
          </a:xfrm>
          <a:prstGeom prst="rect">
            <a:avLst/>
          </a:prstGeom>
          <a:ln>
            <a:noFill/>
          </a:ln>
          <a:extLst>
            <a:ext uri="{53640926-AAD7-44D8-BBD7-CCE9431645EC}">
              <a14:shadowObscured xmlns:a14="http://schemas.microsoft.com/office/drawing/2010/main"/>
            </a:ext>
          </a:extLst>
        </p:spPr>
      </p:pic>
      <p:pic>
        <p:nvPicPr>
          <p:cNvPr id="32" name="Picture 31"/>
          <p:cNvPicPr/>
          <p:nvPr/>
        </p:nvPicPr>
        <p:blipFill rotWithShape="1">
          <a:blip r:embed="rId12"/>
          <a:srcRect l="27454" t="67948" r="65711" b="28058"/>
          <a:stretch/>
        </p:blipFill>
        <p:spPr bwMode="auto">
          <a:xfrm>
            <a:off x="2503477" y="4485719"/>
            <a:ext cx="621258" cy="277627"/>
          </a:xfrm>
          <a:prstGeom prst="rect">
            <a:avLst/>
          </a:prstGeom>
          <a:ln>
            <a:noFill/>
          </a:ln>
          <a:extLst>
            <a:ext uri="{53640926-AAD7-44D8-BBD7-CCE9431645EC}">
              <a14:shadowObscured xmlns:a14="http://schemas.microsoft.com/office/drawing/2010/main"/>
            </a:ext>
          </a:extLst>
        </p:spPr>
      </p:pic>
      <p:pic>
        <p:nvPicPr>
          <p:cNvPr id="33" name="Picture 32"/>
          <p:cNvPicPr/>
          <p:nvPr/>
        </p:nvPicPr>
        <p:blipFill rotWithShape="1">
          <a:blip r:embed="rId12"/>
          <a:srcRect l="35450" t="68269" r="57157" b="27737"/>
          <a:stretch/>
        </p:blipFill>
        <p:spPr bwMode="auto">
          <a:xfrm>
            <a:off x="3221234" y="4486162"/>
            <a:ext cx="679347" cy="259767"/>
          </a:xfrm>
          <a:prstGeom prst="rect">
            <a:avLst/>
          </a:prstGeom>
          <a:ln>
            <a:noFill/>
          </a:ln>
          <a:extLst>
            <a:ext uri="{53640926-AAD7-44D8-BBD7-CCE9431645EC}">
              <a14:shadowObscured xmlns:a14="http://schemas.microsoft.com/office/drawing/2010/main"/>
            </a:ext>
          </a:extLst>
        </p:spPr>
      </p:pic>
      <p:pic>
        <p:nvPicPr>
          <p:cNvPr id="3075"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393319" y="5392038"/>
            <a:ext cx="1731416" cy="486961"/>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3076" name="Picture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01803" y="5425476"/>
            <a:ext cx="3672415" cy="686259"/>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5" name="mdpls slide 4.wma">
            <a:hlinkClick r:id="" action="ppaction://media"/>
          </p:cNvPr>
          <p:cNvPicPr>
            <a:picLocks noChangeAspect="1"/>
          </p:cNvPicPr>
          <p:nvPr>
            <a:audioFile r:link="rId2"/>
            <p:custDataLst>
              <p:tags r:id="rId3"/>
            </p:custDataLst>
            <p:extLst>
              <p:ext uri="{DAA4B4D4-6D71-4841-9C94-3DE7FCFB9230}">
                <p14:media xmlns:p14="http://schemas.microsoft.com/office/powerpoint/2010/main" r:embed="rId1">
                  <p14:bmkLst>
                    <p14:bmk name="mdpls slide 400:00:00.0" time="0"/>
                    <p14:bmk name="mdpls slide 400:00:06.6" time="6670"/>
                    <p14:bmk name="mdpls slide 400:00:13.1" time="13100"/>
                  </p14:bmkLst>
                </p14:media>
              </p:ext>
            </p:extLst>
          </p:nvPr>
        </p:nvPicPr>
        <p:blipFill>
          <a:blip r:embed="rId15"/>
          <a:stretch>
            <a:fillRect/>
          </a:stretch>
        </p:blipFill>
        <p:spPr>
          <a:xfrm>
            <a:off x="4267200" y="3124200"/>
            <a:ext cx="609600" cy="609600"/>
          </a:xfrm>
          <a:prstGeom prst="rect">
            <a:avLst/>
          </a:prstGeom>
        </p:spPr>
      </p:pic>
      <p:sp>
        <p:nvSpPr>
          <p:cNvPr id="7" name="mdpls slide 4Createanoptional00:00:00.0-00:00:06.6"/>
          <p:cNvSpPr txBox="1"/>
          <p:nvPr>
            <p:custDataLst>
              <p:tags r:id="rId4"/>
            </p:custDataLst>
          </p:nvPr>
        </p:nvSpPr>
        <p:spPr>
          <a:xfrm>
            <a:off x="0" y="6553200"/>
            <a:ext cx="9144000" cy="304800"/>
          </a:xfrm>
          <a:prstGeom prst="rect">
            <a:avLst/>
          </a:prstGeom>
          <a:solidFill>
            <a:srgbClr val="FFFFFF">
              <a:alpha val="70000"/>
            </a:srgbClr>
          </a:solidFill>
        </p:spPr>
        <p:txBody>
          <a:bodyPr vert="horz" tIns="0" bIns="0" rtlCol="0">
            <a:noAutofit/>
          </a:bodyPr>
          <a:lstStyle/>
          <a:p>
            <a:r>
              <a:rPr lang="en-US" sz="1600" dirty="0" smtClean="0">
                <a:solidFill>
                  <a:srgbClr val="000000"/>
                </a:solidFill>
                <a:latin typeface="Calibri"/>
              </a:rPr>
              <a:t>Create an optional Tutor.com account to unlock extra, personalized features. </a:t>
            </a:r>
            <a:endParaRPr lang="en-US" sz="1600" dirty="0">
              <a:solidFill>
                <a:srgbClr val="000000"/>
              </a:solidFill>
              <a:latin typeface="Calibri"/>
            </a:endParaRPr>
          </a:p>
        </p:txBody>
      </p:sp>
      <p:sp>
        <p:nvSpPr>
          <p:cNvPr id="8" name="mdpls slide 4Creatinganaccount00:00:06.6-00:00:13.1"/>
          <p:cNvSpPr txBox="1"/>
          <p:nvPr>
            <p:custDataLst>
              <p:tags r:id="rId5"/>
            </p:custDataLst>
          </p:nvPr>
        </p:nvSpPr>
        <p:spPr>
          <a:xfrm>
            <a:off x="0" y="6579984"/>
            <a:ext cx="9144000" cy="304800"/>
          </a:xfrm>
          <a:prstGeom prst="rect">
            <a:avLst/>
          </a:prstGeom>
          <a:solidFill>
            <a:srgbClr val="FFFFFF">
              <a:alpha val="70000"/>
            </a:srgbClr>
          </a:solidFill>
        </p:spPr>
        <p:txBody>
          <a:bodyPr vert="horz" tIns="0" bIns="0" rtlCol="0">
            <a:noAutofit/>
          </a:bodyPr>
          <a:lstStyle/>
          <a:p>
            <a:r>
              <a:rPr lang="en-US" sz="1600" dirty="0" smtClean="0">
                <a:solidFill>
                  <a:srgbClr val="000000"/>
                </a:solidFill>
                <a:latin typeface="Calibri"/>
              </a:rPr>
              <a:t>Creating an account is safe and easy, but you may also select "No Thanks" and continue as a guest.</a:t>
            </a:r>
            <a:endParaRPr lang="en-US" sz="1600" dirty="0">
              <a:solidFill>
                <a:srgbClr val="000000"/>
              </a:solidFill>
              <a:latin typeface="Calibri"/>
            </a:endParaRPr>
          </a:p>
        </p:txBody>
      </p:sp>
    </p:spTree>
    <p:extLst>
      <p:ext uri="{BB962C8B-B14F-4D97-AF65-F5344CB8AC3E}">
        <p14:creationId xmlns:p14="http://schemas.microsoft.com/office/powerpoint/2010/main" val="3409772838"/>
      </p:ext>
    </p:extLst>
  </p:cSld>
  <p:clrMapOvr>
    <a:masterClrMapping/>
  </p:clrMapOvr>
  <mc:AlternateContent xmlns:mc="http://schemas.openxmlformats.org/markup-compatibility/2006" xmlns:p14="http://schemas.microsoft.com/office/powerpoint/2010/main">
    <mc:Choice Requires="p14">
      <p:transition spd="slow" p14:dur="2000" advClick="0" advTm="13500"/>
    </mc:Choice>
    <mc:Fallback xmlns="">
      <p:transition spd="slow" advClick="0" advTm="135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514" fill="hold"/>
                                        <p:tgtEl>
                                          <p:spTgt spid="5"/>
                                        </p:tgtEl>
                                      </p:cBhvr>
                                    </p:cmd>
                                  </p:childTnLst>
                                </p:cTn>
                              </p:par>
                              <p:par>
                                <p:cTn id="7" presetID="10"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200"/>
                                        <p:tgtEl>
                                          <p:spTgt spid="7"/>
                                        </p:tgtEl>
                                      </p:cBhvr>
                                    </p:animEffect>
                                  </p:childTnLst>
                                </p:cTn>
                              </p:par>
                              <p:par>
                                <p:cTn id="10" presetID="10" presetClass="exit" presetSubtype="0" fill="hold" grpId="1" nodeType="withEffect">
                                  <p:stCondLst>
                                    <p:cond delay="6600"/>
                                  </p:stCondLst>
                                  <p:childTnLst>
                                    <p:animEffect transition="out" filter="fade">
                                      <p:cBhvr>
                                        <p:cTn id="11" dur="200"/>
                                        <p:tgtEl>
                                          <p:spTgt spid="7"/>
                                        </p:tgtEl>
                                      </p:cBhvr>
                                    </p:animEffect>
                                    <p:set>
                                      <p:cBhvr>
                                        <p:cTn id="12" dur="1" fill="hold">
                                          <p:stCondLst>
                                            <p:cond delay="199"/>
                                          </p:stCondLst>
                                        </p:cTn>
                                        <p:tgtEl>
                                          <p:spTgt spid="7"/>
                                        </p:tgtEl>
                                        <p:attrNameLst>
                                          <p:attrName>style.visibility</p:attrName>
                                        </p:attrNameLst>
                                      </p:cBhvr>
                                      <p:to>
                                        <p:strVal val="hidden"/>
                                      </p:to>
                                    </p:set>
                                  </p:childTnLst>
                                </p:cTn>
                              </p:par>
                              <p:par>
                                <p:cTn id="13" presetID="10" presetClass="entr" presetSubtype="0" fill="hold" grpId="0" nodeType="withEffect">
                                  <p:stCondLst>
                                    <p:cond delay="660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200"/>
                                        <p:tgtEl>
                                          <p:spTgt spid="8"/>
                                        </p:tgtEl>
                                      </p:cBhvr>
                                    </p:animEffect>
                                  </p:childTnLst>
                                </p:cTn>
                              </p:par>
                              <p:par>
                                <p:cTn id="16" presetID="1" presetClass="entr" presetSubtype="0" fill="hold" grpId="0" nodeType="withEffect">
                                  <p:stCondLst>
                                    <p:cond delay="1000"/>
                                  </p:stCondLst>
                                  <p:iterate type="lt">
                                    <p:tmAbs val="200"/>
                                  </p:iterate>
                                  <p:childTnLst>
                                    <p:set>
                                      <p:cBhvr>
                                        <p:cTn id="17" dur="1" fill="hold">
                                          <p:stCondLst>
                                            <p:cond delay="0"/>
                                          </p:stCondLst>
                                        </p:cTn>
                                        <p:tgtEl>
                                          <p:spTgt spid="2">
                                            <p:txEl>
                                              <p:pRg st="0" end="0"/>
                                            </p:txEl>
                                          </p:spTgt>
                                        </p:tgtEl>
                                        <p:attrNameLst>
                                          <p:attrName>style.visibility</p:attrName>
                                        </p:attrNameLst>
                                      </p:cBhvr>
                                      <p:to>
                                        <p:strVal val="visible"/>
                                      </p:to>
                                    </p:set>
                                  </p:childTnLst>
                                </p:cTn>
                              </p:par>
                              <p:par>
                                <p:cTn id="18" presetID="1" presetClass="entr" presetSubtype="0" fill="hold" grpId="0" nodeType="withEffect">
                                  <p:stCondLst>
                                    <p:cond delay="2000"/>
                                  </p:stCondLst>
                                  <p:iterate type="lt">
                                    <p:tmAbs val="100"/>
                                  </p:iterate>
                                  <p:childTnLst>
                                    <p:set>
                                      <p:cBhvr>
                                        <p:cTn id="19" dur="1" fill="hold">
                                          <p:stCondLst>
                                            <p:cond delay="0"/>
                                          </p:stCondLst>
                                        </p:cTn>
                                        <p:tgtEl>
                                          <p:spTgt spid="24"/>
                                        </p:tgtEl>
                                        <p:attrNameLst>
                                          <p:attrName>style.visibility</p:attrName>
                                        </p:attrNameLst>
                                      </p:cBhvr>
                                      <p:to>
                                        <p:strVal val="visible"/>
                                      </p:to>
                                    </p:set>
                                  </p:childTnLst>
                                </p:cTn>
                              </p:par>
                              <p:par>
                                <p:cTn id="20" presetID="1" presetClass="entr" presetSubtype="0" fill="hold" grpId="0" nodeType="withEffect">
                                  <p:stCondLst>
                                    <p:cond delay="3200"/>
                                  </p:stCondLst>
                                  <p:iterate type="lt">
                                    <p:tmAbs val="100"/>
                                  </p:iterate>
                                  <p:childTnLst>
                                    <p:set>
                                      <p:cBhvr>
                                        <p:cTn id="21" dur="1" fill="hold">
                                          <p:stCondLst>
                                            <p:cond delay="0"/>
                                          </p:stCondLst>
                                        </p:cTn>
                                        <p:tgtEl>
                                          <p:spTgt spid="25"/>
                                        </p:tgtEl>
                                        <p:attrNameLst>
                                          <p:attrName>style.visibility</p:attrName>
                                        </p:attrNameLst>
                                      </p:cBhvr>
                                      <p:to>
                                        <p:strVal val="visible"/>
                                      </p:to>
                                    </p:set>
                                  </p:childTnLst>
                                </p:cTn>
                              </p:par>
                              <p:par>
                                <p:cTn id="22" presetID="1" presetClass="entr" presetSubtype="0" fill="hold" grpId="0" nodeType="withEffect">
                                  <p:stCondLst>
                                    <p:cond delay="4500"/>
                                  </p:stCondLst>
                                  <p:iterate type="lt">
                                    <p:tmAbs val="100"/>
                                  </p:iterate>
                                  <p:childTnLst>
                                    <p:set>
                                      <p:cBhvr>
                                        <p:cTn id="23" dur="1" fill="hold">
                                          <p:stCondLst>
                                            <p:cond delay="0"/>
                                          </p:stCondLst>
                                        </p:cTn>
                                        <p:tgtEl>
                                          <p:spTgt spid="26"/>
                                        </p:tgtEl>
                                        <p:attrNameLst>
                                          <p:attrName>style.visibility</p:attrName>
                                        </p:attrNameLst>
                                      </p:cBhvr>
                                      <p:to>
                                        <p:strVal val="visible"/>
                                      </p:to>
                                    </p:set>
                                  </p:childTnLst>
                                </p:cTn>
                              </p:par>
                              <p:par>
                                <p:cTn id="24" presetID="22" presetClass="entr" presetSubtype="4" fill="hold" nodeType="withEffect">
                                  <p:stCondLst>
                                    <p:cond delay="5500"/>
                                  </p:stCondLst>
                                  <p:childTnLst>
                                    <p:set>
                                      <p:cBhvr>
                                        <p:cTn id="25" dur="1" fill="hold">
                                          <p:stCondLst>
                                            <p:cond delay="0"/>
                                          </p:stCondLst>
                                        </p:cTn>
                                        <p:tgtEl>
                                          <p:spTgt spid="28"/>
                                        </p:tgtEl>
                                        <p:attrNameLst>
                                          <p:attrName>style.visibility</p:attrName>
                                        </p:attrNameLst>
                                      </p:cBhvr>
                                      <p:to>
                                        <p:strVal val="visible"/>
                                      </p:to>
                                    </p:set>
                                    <p:animEffect transition="in" filter="wipe(down)">
                                      <p:cBhvr>
                                        <p:cTn id="26" dur="500"/>
                                        <p:tgtEl>
                                          <p:spTgt spid="28"/>
                                        </p:tgtEl>
                                      </p:cBhvr>
                                    </p:animEffect>
                                  </p:childTnLst>
                                </p:cTn>
                              </p:par>
                              <p:par>
                                <p:cTn id="27" presetID="1" presetClass="entr" presetSubtype="0" fill="hold" nodeType="withEffect">
                                  <p:stCondLst>
                                    <p:cond delay="6000"/>
                                  </p:stCondLst>
                                  <p:childTnLst>
                                    <p:set>
                                      <p:cBhvr>
                                        <p:cTn id="28" dur="1" fill="hold">
                                          <p:stCondLst>
                                            <p:cond delay="0"/>
                                          </p:stCondLst>
                                        </p:cTn>
                                        <p:tgtEl>
                                          <p:spTgt spid="31"/>
                                        </p:tgtEl>
                                        <p:attrNameLst>
                                          <p:attrName>style.visibility</p:attrName>
                                        </p:attrNameLst>
                                      </p:cBhvr>
                                      <p:to>
                                        <p:strVal val="visible"/>
                                      </p:to>
                                    </p:set>
                                  </p:childTnLst>
                                </p:cTn>
                              </p:par>
                              <p:par>
                                <p:cTn id="29" presetID="1" presetClass="exit" presetSubtype="0" fill="hold" nodeType="withEffect">
                                  <p:stCondLst>
                                    <p:cond delay="6000"/>
                                  </p:stCondLst>
                                  <p:childTnLst>
                                    <p:set>
                                      <p:cBhvr>
                                        <p:cTn id="30" dur="1" fill="hold">
                                          <p:stCondLst>
                                            <p:cond delay="0"/>
                                          </p:stCondLst>
                                        </p:cTn>
                                        <p:tgtEl>
                                          <p:spTgt spid="28"/>
                                        </p:tgtEl>
                                        <p:attrNameLst>
                                          <p:attrName>style.visibility</p:attrName>
                                        </p:attrNameLst>
                                      </p:cBhvr>
                                      <p:to>
                                        <p:strVal val="hidden"/>
                                      </p:to>
                                    </p:set>
                                  </p:childTnLst>
                                </p:cTn>
                              </p:par>
                              <p:par>
                                <p:cTn id="31" presetID="22" presetClass="entr" presetSubtype="4" fill="hold" nodeType="withEffect">
                                  <p:stCondLst>
                                    <p:cond delay="6500"/>
                                  </p:stCondLst>
                                  <p:childTnLst>
                                    <p:set>
                                      <p:cBhvr>
                                        <p:cTn id="32" dur="1" fill="hold">
                                          <p:stCondLst>
                                            <p:cond delay="0"/>
                                          </p:stCondLst>
                                        </p:cTn>
                                        <p:tgtEl>
                                          <p:spTgt spid="27"/>
                                        </p:tgtEl>
                                        <p:attrNameLst>
                                          <p:attrName>style.visibility</p:attrName>
                                        </p:attrNameLst>
                                      </p:cBhvr>
                                      <p:to>
                                        <p:strVal val="visible"/>
                                      </p:to>
                                    </p:set>
                                    <p:animEffect transition="in" filter="wipe(down)">
                                      <p:cBhvr>
                                        <p:cTn id="33" dur="500"/>
                                        <p:tgtEl>
                                          <p:spTgt spid="27"/>
                                        </p:tgtEl>
                                      </p:cBhvr>
                                    </p:animEffect>
                                  </p:childTnLst>
                                </p:cTn>
                              </p:par>
                              <p:par>
                                <p:cTn id="34" presetID="1" presetClass="exit" presetSubtype="0" fill="hold" nodeType="withEffect">
                                  <p:stCondLst>
                                    <p:cond delay="7000"/>
                                  </p:stCondLst>
                                  <p:childTnLst>
                                    <p:set>
                                      <p:cBhvr>
                                        <p:cTn id="35" dur="1" fill="hold">
                                          <p:stCondLst>
                                            <p:cond delay="0"/>
                                          </p:stCondLst>
                                        </p:cTn>
                                        <p:tgtEl>
                                          <p:spTgt spid="27"/>
                                        </p:tgtEl>
                                        <p:attrNameLst>
                                          <p:attrName>style.visibility</p:attrName>
                                        </p:attrNameLst>
                                      </p:cBhvr>
                                      <p:to>
                                        <p:strVal val="hidden"/>
                                      </p:to>
                                    </p:set>
                                  </p:childTnLst>
                                </p:cTn>
                              </p:par>
                              <p:par>
                                <p:cTn id="36" presetID="1" presetClass="entr" presetSubtype="0" fill="hold" nodeType="withEffect">
                                  <p:stCondLst>
                                    <p:cond delay="7000"/>
                                  </p:stCondLst>
                                  <p:childTnLst>
                                    <p:set>
                                      <p:cBhvr>
                                        <p:cTn id="37" dur="1" fill="hold">
                                          <p:stCondLst>
                                            <p:cond delay="0"/>
                                          </p:stCondLst>
                                        </p:cTn>
                                        <p:tgtEl>
                                          <p:spTgt spid="32"/>
                                        </p:tgtEl>
                                        <p:attrNameLst>
                                          <p:attrName>style.visibility</p:attrName>
                                        </p:attrNameLst>
                                      </p:cBhvr>
                                      <p:to>
                                        <p:strVal val="visible"/>
                                      </p:to>
                                    </p:set>
                                  </p:childTnLst>
                                </p:cTn>
                              </p:par>
                              <p:par>
                                <p:cTn id="38" presetID="22" presetClass="entr" presetSubtype="4" fill="hold" nodeType="withEffect">
                                  <p:stCondLst>
                                    <p:cond delay="7500"/>
                                  </p:stCondLst>
                                  <p:childTnLst>
                                    <p:set>
                                      <p:cBhvr>
                                        <p:cTn id="39" dur="1" fill="hold">
                                          <p:stCondLst>
                                            <p:cond delay="0"/>
                                          </p:stCondLst>
                                        </p:cTn>
                                        <p:tgtEl>
                                          <p:spTgt spid="30"/>
                                        </p:tgtEl>
                                        <p:attrNameLst>
                                          <p:attrName>style.visibility</p:attrName>
                                        </p:attrNameLst>
                                      </p:cBhvr>
                                      <p:to>
                                        <p:strVal val="visible"/>
                                      </p:to>
                                    </p:set>
                                    <p:animEffect transition="in" filter="wipe(down)">
                                      <p:cBhvr>
                                        <p:cTn id="40" dur="500"/>
                                        <p:tgtEl>
                                          <p:spTgt spid="30"/>
                                        </p:tgtEl>
                                      </p:cBhvr>
                                    </p:animEffect>
                                  </p:childTnLst>
                                </p:cTn>
                              </p:par>
                              <p:par>
                                <p:cTn id="41" presetID="1" presetClass="entr" presetSubtype="0" fill="hold" nodeType="withEffect">
                                  <p:stCondLst>
                                    <p:cond delay="8000"/>
                                  </p:stCondLst>
                                  <p:childTnLst>
                                    <p:set>
                                      <p:cBhvr>
                                        <p:cTn id="42" dur="1" fill="hold">
                                          <p:stCondLst>
                                            <p:cond delay="0"/>
                                          </p:stCondLst>
                                        </p:cTn>
                                        <p:tgtEl>
                                          <p:spTgt spid="33"/>
                                        </p:tgtEl>
                                        <p:attrNameLst>
                                          <p:attrName>style.visibility</p:attrName>
                                        </p:attrNameLst>
                                      </p:cBhvr>
                                      <p:to>
                                        <p:strVal val="visible"/>
                                      </p:to>
                                    </p:set>
                                  </p:childTnLst>
                                </p:cTn>
                              </p:par>
                              <p:par>
                                <p:cTn id="43" presetID="1" presetClass="exit" presetSubtype="0" fill="hold" nodeType="withEffect">
                                  <p:stCondLst>
                                    <p:cond delay="8000"/>
                                  </p:stCondLst>
                                  <p:childTnLst>
                                    <p:set>
                                      <p:cBhvr>
                                        <p:cTn id="44" dur="1" fill="hold">
                                          <p:stCondLst>
                                            <p:cond delay="0"/>
                                          </p:stCondLst>
                                        </p:cTn>
                                        <p:tgtEl>
                                          <p:spTgt spid="30"/>
                                        </p:tgtEl>
                                        <p:attrNameLst>
                                          <p:attrName>style.visibility</p:attrName>
                                        </p:attrNameLst>
                                      </p:cBhvr>
                                      <p:to>
                                        <p:strVal val="hidden"/>
                                      </p:to>
                                    </p:set>
                                  </p:childTnLst>
                                </p:cTn>
                              </p:par>
                              <p:par>
                                <p:cTn id="45" presetID="53" presetClass="entr" presetSubtype="16" fill="hold" grpId="0" nodeType="withEffect">
                                  <p:stCondLst>
                                    <p:cond delay="8500"/>
                                  </p:stCondLst>
                                  <p:childTnLst>
                                    <p:set>
                                      <p:cBhvr>
                                        <p:cTn id="46" dur="1" fill="hold">
                                          <p:stCondLst>
                                            <p:cond delay="0"/>
                                          </p:stCondLst>
                                        </p:cTn>
                                        <p:tgtEl>
                                          <p:spTgt spid="3"/>
                                        </p:tgtEl>
                                        <p:attrNameLst>
                                          <p:attrName>style.visibility</p:attrName>
                                        </p:attrNameLst>
                                      </p:cBhvr>
                                      <p:to>
                                        <p:strVal val="visible"/>
                                      </p:to>
                                    </p:set>
                                    <p:anim calcmode="lin" valueType="num">
                                      <p:cBhvr>
                                        <p:cTn id="47" dur="500" fill="hold"/>
                                        <p:tgtEl>
                                          <p:spTgt spid="3"/>
                                        </p:tgtEl>
                                        <p:attrNameLst>
                                          <p:attrName>ppt_w</p:attrName>
                                        </p:attrNameLst>
                                      </p:cBhvr>
                                      <p:tavLst>
                                        <p:tav tm="0">
                                          <p:val>
                                            <p:fltVal val="0"/>
                                          </p:val>
                                        </p:tav>
                                        <p:tav tm="100000">
                                          <p:val>
                                            <p:strVal val="#ppt_w"/>
                                          </p:val>
                                        </p:tav>
                                      </p:tavLst>
                                    </p:anim>
                                    <p:anim calcmode="lin" valueType="num">
                                      <p:cBhvr>
                                        <p:cTn id="48" dur="500" fill="hold"/>
                                        <p:tgtEl>
                                          <p:spTgt spid="3"/>
                                        </p:tgtEl>
                                        <p:attrNameLst>
                                          <p:attrName>ppt_h</p:attrName>
                                        </p:attrNameLst>
                                      </p:cBhvr>
                                      <p:tavLst>
                                        <p:tav tm="0">
                                          <p:val>
                                            <p:fltVal val="0"/>
                                          </p:val>
                                        </p:tav>
                                        <p:tav tm="100000">
                                          <p:val>
                                            <p:strVal val="#ppt_h"/>
                                          </p:val>
                                        </p:tav>
                                      </p:tavLst>
                                    </p:anim>
                                    <p:animEffect transition="in" filter="fade">
                                      <p:cBhvr>
                                        <p:cTn id="49" dur="500"/>
                                        <p:tgtEl>
                                          <p:spTgt spid="3"/>
                                        </p:tgtEl>
                                      </p:cBhvr>
                                    </p:animEffect>
                                  </p:childTnLst>
                                </p:cTn>
                              </p:par>
                              <p:par>
                                <p:cTn id="50" presetID="6" presetClass="emph" presetSubtype="0" autoRev="1" fill="hold" nodeType="withEffect">
                                  <p:stCondLst>
                                    <p:cond delay="9000"/>
                                  </p:stCondLst>
                                  <p:childTnLst>
                                    <p:animScale>
                                      <p:cBhvr>
                                        <p:cTn id="51" dur="450" fill="hold"/>
                                        <p:tgtEl>
                                          <p:spTgt spid="3075"/>
                                        </p:tgtEl>
                                      </p:cBhvr>
                                      <p:by x="150000" y="150000"/>
                                    </p:animScale>
                                  </p:childTnLst>
                                </p:cTn>
                              </p:par>
                              <p:par>
                                <p:cTn id="52" presetID="6" presetClass="emph" presetSubtype="0" autoRev="1" fill="hold" nodeType="withEffect">
                                  <p:stCondLst>
                                    <p:cond delay="10600"/>
                                  </p:stCondLst>
                                  <p:childTnLst>
                                    <p:animScale>
                                      <p:cBhvr>
                                        <p:cTn id="53" dur="1050" fill="hold"/>
                                        <p:tgtEl>
                                          <p:spTgt spid="307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54" fill="hold" display="0">
                  <p:stCondLst>
                    <p:cond delay="indefinite"/>
                  </p:stCondLst>
                  <p:endCondLst>
                    <p:cond evt="onStopAudio" delay="0">
                      <p:tgtEl>
                        <p:sldTgt/>
                      </p:tgtEl>
                    </p:cond>
                  </p:endCondLst>
                </p:cTn>
                <p:tgtEl>
                  <p:spTgt spid="5"/>
                </p:tgtEl>
              </p:cMediaNode>
            </p:audio>
          </p:childTnLst>
        </p:cTn>
      </p:par>
    </p:tnLst>
    <p:bldLst>
      <p:bldP spid="2" grpId="0" build="p"/>
      <p:bldP spid="24" grpId="0"/>
      <p:bldP spid="25" grpId="0"/>
      <p:bldP spid="26" grpId="0"/>
      <p:bldP spid="3" grpId="0"/>
      <p:bldP spid="7" grpId="0" animBg="1"/>
      <p:bldP spid="7" grpId="1" animBg="1"/>
      <p:bldP spid="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CAPTIONID" val="887ce88f-68e2-4af2-b980-f5ee04ecda70"/>
  <p:tag name="CAPTIONINTERNALID" val="b326cb59-1adb-4ea9-93b2-6da0c349eae7"/>
  <p:tag name="CAPTIONITEMSYSNAME" val="mdpls slide 3Enteryourlibrary00:00:11.6-00:00:14.6"/>
  <p:tag name="BOOKMARKENTRYNAME" val="mdpls slide 300:00:11.6"/>
  <p:tag name="BOOKMARKEXITNAME" val="mdpls slide 300:00:14.6"/>
</p:tagLst>
</file>

<file path=ppt/tags/tag10.xml><?xml version="1.0" encoding="utf-8"?>
<p:tagLst xmlns:a="http://schemas.openxmlformats.org/drawingml/2006/main" xmlns:r="http://schemas.openxmlformats.org/officeDocument/2006/relationships" xmlns:p="http://schemas.openxmlformats.org/presentationml/2006/main">
  <p:tag name="CAPTIONID" val="d1a0fe21-40a3-470a-b1b0-8e26eb276a3e"/>
  <p:tag name="CAPTIONINTERNALID" val="a042435d-dac0-47af-a07a-1730094c27af"/>
  <p:tag name="CAPTIONITEMSYSNAME" val="mdpls slide 6Let'stakea00:00:00.0-00:00:06.6"/>
  <p:tag name="BOOKMARKENTRYNAME" val="mdpls slide 600:00:00.0"/>
  <p:tag name="BOOKMARKEXITNAME" val="mdpls slide 600:00:06.6"/>
</p:tagLst>
</file>

<file path=ppt/tags/tag11.xml><?xml version="1.0" encoding="utf-8"?>
<p:tagLst xmlns:a="http://schemas.openxmlformats.org/drawingml/2006/main" xmlns:r="http://schemas.openxmlformats.org/officeDocument/2006/relationships" xmlns:p="http://schemas.openxmlformats.org/presentationml/2006/main">
  <p:tag name="CAPTIONID" val="d1a0fe21-40a3-470a-b1b0-8e26eb276a3e"/>
  <p:tag name="CAPTIONINTERNALID" val="4d96fcaf-bdbf-4223-9e26-35b2f83b480c"/>
  <p:tag name="CAPTIONITEMSYSNAME" val="mdpls slide 6answerafew00:00:06.6-00:00:13.0"/>
  <p:tag name="BOOKMARKENTRYNAME" val="mdpls slide 600:00:06.6"/>
  <p:tag name="BOOKMARKEXITNAME" val="mdpls slide 600:00:13.0"/>
</p:tagLst>
</file>

<file path=ppt/tags/tag12.xml><?xml version="1.0" encoding="utf-8"?>
<p:tagLst xmlns:a="http://schemas.openxmlformats.org/drawingml/2006/main" xmlns:r="http://schemas.openxmlformats.org/officeDocument/2006/relationships" xmlns:p="http://schemas.openxmlformats.org/presentationml/2006/main">
  <p:tag name="CAPTIONID" val="1f93fa78-e7d8-4e02-a545-87581fdce5c2"/>
  <p:tag name="MEDIAFADEDURATION" val="0.2"/>
  <p:tag name="MEDIATRANSPARENCY" val="0.3"/>
  <p:tag name="MEDIACAPTIONSHIDDEN" val="False"/>
  <p:tag name="CUSTOMXMLPARTID" val="{E6BBF206-4A27-45DA-89A7-99FE51FAE263}"/>
  <p:tag name="MEDIACAPTIONCOUNT" val="True"/>
  <p:tag name="MEDIACAPTIONSPROMPTED" val="False"/>
  <p:tag name="TEMPPRESENTATIONFILE" val="C:\Users\delrosarios\AppData\Local\Temp\tmpA08E.tmp"/>
  <p:tag name="TEMPMEDIAFILENAME" val="C:\Users\delrosarios\AppData\Local\Temp\tmpA17A_mdpls slide 7.wma"/>
</p:tagLst>
</file>

<file path=ppt/tags/tag13.xml><?xml version="1.0" encoding="utf-8"?>
<p:tagLst xmlns:a="http://schemas.openxmlformats.org/drawingml/2006/main" xmlns:r="http://schemas.openxmlformats.org/officeDocument/2006/relationships" xmlns:p="http://schemas.openxmlformats.org/presentationml/2006/main">
  <p:tag name="CAPTIONID" val="1f93fa78-e7d8-4e02-a545-87581fdce5c2"/>
  <p:tag name="CAPTIONINTERNALID" val="8596cc5c-cdec-4a10-8baf-f26c610370c9"/>
  <p:tag name="CAPTIONITEMSYSNAME" val="mdpls slide 7Oncetheclassroom00:00:00.0-00:00:04.5"/>
  <p:tag name="BOOKMARKENTRYNAME" val="mdpls slide 700:00:00.0"/>
  <p:tag name="BOOKMARKEXITNAME" val="mdpls slide 700:00:04.5"/>
</p:tagLst>
</file>

<file path=ppt/tags/tag14.xml><?xml version="1.0" encoding="utf-8"?>
<p:tagLst xmlns:a="http://schemas.openxmlformats.org/drawingml/2006/main" xmlns:r="http://schemas.openxmlformats.org/officeDocument/2006/relationships" xmlns:p="http://schemas.openxmlformats.org/presentationml/2006/main">
  <p:tag name="CAPTIONID" val="1f93fa78-e7d8-4e02-a545-87581fdce5c2"/>
  <p:tag name="CAPTIONINTERNALID" val="ccef7006-4922-4183-a0b2-66e2c0e93eac"/>
  <p:tag name="CAPTIONITEMSYSNAME" val="mdpls slide 7Chatbackand00:00:04.5-00:00:07.8"/>
  <p:tag name="BOOKMARKENTRYNAME" val="mdpls slide 700:00:04.5"/>
  <p:tag name="BOOKMARKEXITNAME" val="mdpls slide 700:00:07.8"/>
</p:tagLst>
</file>

<file path=ppt/tags/tag15.xml><?xml version="1.0" encoding="utf-8"?>
<p:tagLst xmlns:a="http://schemas.openxmlformats.org/drawingml/2006/main" xmlns:r="http://schemas.openxmlformats.org/officeDocument/2006/relationships" xmlns:p="http://schemas.openxmlformats.org/presentationml/2006/main">
  <p:tag name="CAPTIONID" val="1f93fa78-e7d8-4e02-a545-87581fdce5c2"/>
  <p:tag name="CAPTIONINTERNALID" val="d2959c75-055f-44fe-9d94-241f4d554ba3"/>
  <p:tag name="CAPTIONITEMSYSNAME" val="mdpls slide 7Usethewhiteboard00:00:07.8-00:00:14.3"/>
  <p:tag name="BOOKMARKENTRYNAME" val="mdpls slide 700:00:07.8"/>
  <p:tag name="BOOKMARKEXITNAME" val="mdpls slide 700:00:14.3"/>
</p:tagLst>
</file>

<file path=ppt/tags/tag16.xml><?xml version="1.0" encoding="utf-8"?>
<p:tagLst xmlns:a="http://schemas.openxmlformats.org/drawingml/2006/main" xmlns:r="http://schemas.openxmlformats.org/officeDocument/2006/relationships" xmlns:p="http://schemas.openxmlformats.org/presentationml/2006/main">
  <p:tag name="CAPTIONID" val="1f93fa78-e7d8-4e02-a545-87581fdce5c2"/>
  <p:tag name="CAPTIONINTERNALID" val="311dcd81-53b9-472c-9302-eda0266206bc"/>
  <p:tag name="CAPTIONITEMSYSNAME" val="mdpls slide 7Youcaneven00:00:14.3-00:00:18.1"/>
  <p:tag name="BOOKMARKENTRYNAME" val="mdpls slide 700:00:14.3"/>
  <p:tag name="BOOKMARKEXITNAME" val="mdpls slide 700:00:18.1"/>
</p:tagLst>
</file>

<file path=ppt/tags/tag17.xml><?xml version="1.0" encoding="utf-8"?>
<p:tagLst xmlns:a="http://schemas.openxmlformats.org/drawingml/2006/main" xmlns:r="http://schemas.openxmlformats.org/officeDocument/2006/relationships" xmlns:p="http://schemas.openxmlformats.org/presentationml/2006/main">
  <p:tag name="CAPTIONID" val="6538e5a1-018c-4764-8121-fc0b95fb6e3b"/>
  <p:tag name="MEDIACAPTIONSPROMPTED" val="False"/>
  <p:tag name="TEMPPRESENTATIONFILE" val="C:\Users\delrosarios\AppData\Local\Temp\tmp1DD9.tmp"/>
  <p:tag name="TEMPMEDIAFILENAME" val="C:\Users\delrosarios\AppData\Local\Temp\tmp1E68_mdpls slide 8.wma"/>
  <p:tag name="MEDIAFADEDURATION" val="0.2"/>
  <p:tag name="MEDIATRANSPARENCY" val="0.3"/>
  <p:tag name="MEDIACAPTIONSHIDDEN" val="False"/>
  <p:tag name="CUSTOMXMLPARTID" val="{AD4A8ADE-2B57-4EDD-935F-CC828A5C24A3}"/>
  <p:tag name="MEDIACAPTIONCOUNT" val="True"/>
</p:tagLst>
</file>

<file path=ppt/tags/tag18.xml><?xml version="1.0" encoding="utf-8"?>
<p:tagLst xmlns:a="http://schemas.openxmlformats.org/drawingml/2006/main" xmlns:r="http://schemas.openxmlformats.org/officeDocument/2006/relationships" xmlns:p="http://schemas.openxmlformats.org/presentationml/2006/main">
  <p:tag name="CAPTIONID" val="6538e5a1-018c-4764-8121-fc0b95fb6e3b"/>
  <p:tag name="CAPTIONINTERNALID" val="9203a074-b799-4b5c-ac18-cc75b6c1d00c"/>
  <p:tag name="CAPTIONITEMSYSNAME" val="mdpls slide 8Haveanessay00:00:00.0-00:00:07.9"/>
  <p:tag name="BOOKMARKENTRYNAME" val="mdpls slide 800:00:00.0"/>
  <p:tag name="BOOKMARKEXITNAME" val="mdpls slide 800:00:07.9"/>
</p:tagLst>
</file>

<file path=ppt/tags/tag19.xml><?xml version="1.0" encoding="utf-8"?>
<p:tagLst xmlns:a="http://schemas.openxmlformats.org/drawingml/2006/main" xmlns:r="http://schemas.openxmlformats.org/officeDocument/2006/relationships" xmlns:p="http://schemas.openxmlformats.org/presentationml/2006/main">
  <p:tag name="CAPTIONID" val="6538e5a1-018c-4764-8121-fc0b95fb6e3b"/>
  <p:tag name="CAPTIONINTERNALID" val="db09e705-793e-4078-a512-d2ac2c29a6f0"/>
  <p:tag name="CAPTIONITEMSYSNAME" val="mdpls slide 8Thetutorwill00:00:07.9-00:00:15.1"/>
  <p:tag name="BOOKMARKENTRYNAME" val="mdpls slide 800:00:07.9"/>
  <p:tag name="BOOKMARKEXITNAME" val="mdpls slide 800:00:15.1"/>
</p:tagLst>
</file>

<file path=ppt/tags/tag2.xml><?xml version="1.0" encoding="utf-8"?>
<p:tagLst xmlns:a="http://schemas.openxmlformats.org/drawingml/2006/main" xmlns:r="http://schemas.openxmlformats.org/officeDocument/2006/relationships" xmlns:p="http://schemas.openxmlformats.org/presentationml/2006/main">
  <p:tag name="CAPTIONID" val="bdfeccb3-083f-4f66-b0ca-e74afae6e4c4"/>
  <p:tag name="MEDIAFADEDURATION" val="0.2"/>
  <p:tag name="MEDIATRANSPARENCY" val="0.3"/>
  <p:tag name="MEDIACAPTIONSHIDDEN" val="False"/>
  <p:tag name="CUSTOMXMLPARTID" val="{BC30E1C7-4447-466F-A837-D5612FFB0100}"/>
  <p:tag name="MEDIACAPTIONCOUNT" val="True"/>
  <p:tag name="MEDIACAPTIONSPROMPTED" val="False"/>
  <p:tag name="TEMPPRESENTATIONFILE" val="C:\Users\delrosarios\AppData\Local\Temp\tmp1458.tmp"/>
  <p:tag name="TEMPMEDIAFILENAME" val="C:\Users\delrosarios\AppData\Local\Temp\tmp1506_mdpls slide 4.wma"/>
</p:tagLst>
</file>

<file path=ppt/tags/tag20.xml><?xml version="1.0" encoding="utf-8"?>
<p:tagLst xmlns:a="http://schemas.openxmlformats.org/drawingml/2006/main" xmlns:r="http://schemas.openxmlformats.org/officeDocument/2006/relationships" xmlns:p="http://schemas.openxmlformats.org/presentationml/2006/main">
  <p:tag name="CAPTIONID" val="d28361a0-ff84-45be-a82c-74a2500582bd"/>
  <p:tag name="MEDIACAPTIONSPROMPTED" val="False"/>
  <p:tag name="TEMPPRESENTATIONFILE" val="C:\Users\delrosarios\AppData\Local\Temp\tmp3A71.tmp"/>
  <p:tag name="TEMPMEDIAFILENAME" val="C:\Users\delrosarios\AppData\Local\Temp\tmp3AF0_mdpls slide 9.wma"/>
  <p:tag name="MEDIAFADEDURATION" val="0.2"/>
  <p:tag name="MEDIATRANSPARENCY" val="0.3"/>
  <p:tag name="MEDIACAPTIONSHIDDEN" val="False"/>
  <p:tag name="CUSTOMXMLPARTID" val="{82546756-0369-4392-ACEE-904E5592E6A4}"/>
  <p:tag name="MEDIACAPTIONCOUNT" val="True"/>
</p:tagLst>
</file>

<file path=ppt/tags/tag21.xml><?xml version="1.0" encoding="utf-8"?>
<p:tagLst xmlns:a="http://schemas.openxmlformats.org/drawingml/2006/main" xmlns:r="http://schemas.openxmlformats.org/officeDocument/2006/relationships" xmlns:p="http://schemas.openxmlformats.org/presentationml/2006/main">
  <p:tag name="CAPTIONID" val="d28361a0-ff84-45be-a82c-74a2500582bd"/>
  <p:tag name="CAPTIONINTERNALID" val="f9e62410-41d0-4bd3-8a4f-398260b5fcfc"/>
  <p:tag name="CAPTIONITEMSYSNAME" val="mdpls slide 9Attheend00:00:00.0-00:00:09.3"/>
  <p:tag name="BOOKMARKENTRYNAME" val="mdpls slide 900:00:00.0"/>
  <p:tag name="BOOKMARKEXITNAME" val="mdpls slide 900:00:09.3"/>
</p:tagLst>
</file>

<file path=ppt/tags/tag22.xml><?xml version="1.0" encoding="utf-8"?>
<p:tagLst xmlns:a="http://schemas.openxmlformats.org/drawingml/2006/main" xmlns:r="http://schemas.openxmlformats.org/officeDocument/2006/relationships" xmlns:p="http://schemas.openxmlformats.org/presentationml/2006/main">
  <p:tag name="CAPTIONID" val="6d03c491-2e3e-4b39-8a78-19a5a33b9cdd"/>
  <p:tag name="MEDIACAPTIONSPROMPTED" val="False"/>
  <p:tag name="TEMPPRESENTATIONFILE" val="C:\Users\delrosarios\AppData\Local\Temp\tmp2964.tmp"/>
  <p:tag name="TEMPMEDIAFILENAME" val="C:\Users\delrosarios\AppData\Local\Temp\tmp29E3_mdpls slide 10.wma"/>
  <p:tag name="MEDIAFADEDURATION" val="0.2"/>
  <p:tag name="MEDIATRANSPARENCY" val="0.3"/>
  <p:tag name="MEDIACAPTIONSHIDDEN" val="False"/>
  <p:tag name="CUSTOMXMLPARTID" val="{9E726296-0472-4901-A75D-143A092CFE30}"/>
  <p:tag name="MEDIACAPTIONCOUNT" val="True"/>
</p:tagLst>
</file>

<file path=ppt/tags/tag23.xml><?xml version="1.0" encoding="utf-8"?>
<p:tagLst xmlns:a="http://schemas.openxmlformats.org/drawingml/2006/main" xmlns:r="http://schemas.openxmlformats.org/officeDocument/2006/relationships" xmlns:p="http://schemas.openxmlformats.org/presentationml/2006/main">
  <p:tag name="CAPTIONID" val="6d03c491-2e3e-4b39-8a78-19a5a33b9cdd"/>
  <p:tag name="CAPTIONINTERNALID" val="6ed62842-3764-455b-ad0d-317b9720aa9d"/>
  <p:tag name="CAPTIONITEMSYSNAME" val="mdpls slide 10Onceyoucomplete00:00:00.0-00:00:07.5"/>
  <p:tag name="BOOKMARKENTRYNAME" val="mdpls slide 1000:00:00.0"/>
  <p:tag name="BOOKMARKEXITNAME" val="mdpls slide 1000:00:07.5"/>
</p:tagLst>
</file>

<file path=ppt/tags/tag24.xml><?xml version="1.0" encoding="utf-8"?>
<p:tagLst xmlns:a="http://schemas.openxmlformats.org/drawingml/2006/main" xmlns:r="http://schemas.openxmlformats.org/officeDocument/2006/relationships" xmlns:p="http://schemas.openxmlformats.org/presentationml/2006/main">
  <p:tag name="CAPTIONID" val="ede88a0c-2697-4505-9d72-2ca0c7803f20"/>
  <p:tag name="CAPTIONINTERNALID" val="2824f6e3-9626-4942-b422-daf1c816fe22"/>
  <p:tag name="CAPTIONITEMSYSNAME" val="mdpls slide 11Getstartedtoday00:00:00.0-00:00:12.9"/>
  <p:tag name="BOOKMARKENTRYNAME" val="mdpls slide 1100:00:00.0"/>
  <p:tag name="BOOKMARKEXITNAME" val="mdpls slide 1100:00:12.9"/>
</p:tagLst>
</file>

<file path=ppt/tags/tag25.xml><?xml version="1.0" encoding="utf-8"?>
<p:tagLst xmlns:a="http://schemas.openxmlformats.org/drawingml/2006/main" xmlns:r="http://schemas.openxmlformats.org/officeDocument/2006/relationships" xmlns:p="http://schemas.openxmlformats.org/presentationml/2006/main">
  <p:tag name="CAPTIONID" val="dc9e4b9e-92cf-4a94-a555-86eb153b7036"/>
  <p:tag name="TEMPPRESENTATIONFILE" val="C:\Users\delrosarios\AppData\Local\Temp\tmpE67.tmp"/>
  <p:tag name="TEMPMEDIAFILENAME" val="C:\Users\delrosarios\AppData\Local\Temp\tmpED6_mdpls slide 11.wma"/>
  <p:tag name="MEDIAFADEDURATION" val="0.2"/>
  <p:tag name="MEDIATRANSPARENCY" val="0.3"/>
  <p:tag name="MEDIACAPTIONSPROMPTED" val="False"/>
</p:tagLst>
</file>

<file path=ppt/tags/tag26.xml><?xml version="1.0" encoding="utf-8"?>
<p:tagLst xmlns:a="http://schemas.openxmlformats.org/drawingml/2006/main" xmlns:r="http://schemas.openxmlformats.org/officeDocument/2006/relationships" xmlns:p="http://schemas.openxmlformats.org/presentationml/2006/main">
  <p:tag name="CAPTIONID" val="ede88a0c-2697-4505-9d72-2ca0c7803f20"/>
  <p:tag name="CAPTIONINTERNALID" val="2824f6e3-9626-4942-b422-daf1c816fe22"/>
  <p:tag name="CAPTIONITEMSYSNAME" val="mdpls slide 11Getstartedtoday00:00:00.0-00:00:12.9"/>
  <p:tag name="BOOKMARKENTRYNAME" val="mdpls slide 1100:00:00.0"/>
  <p:tag name="BOOKMARKEXITNAME" val="mdpls slide 1100:00:12.9"/>
</p:tagLst>
</file>

<file path=ppt/tags/tag3.xml><?xml version="1.0" encoding="utf-8"?>
<p:tagLst xmlns:a="http://schemas.openxmlformats.org/drawingml/2006/main" xmlns:r="http://schemas.openxmlformats.org/officeDocument/2006/relationships" xmlns:p="http://schemas.openxmlformats.org/presentationml/2006/main">
  <p:tag name="CAPTIONID" val="bdfeccb3-083f-4f66-b0ca-e74afae6e4c4"/>
  <p:tag name="CAPTIONINTERNALID" val="5ac0c29f-842b-44cb-82f8-cd35adbc0d36"/>
  <p:tag name="CAPTIONITEMSYSNAME" val="mdpls slide 4Createanoptional00:00:00.0-00:00:06.6"/>
  <p:tag name="BOOKMARKENTRYNAME" val="mdpls slide 400:00:00.0"/>
  <p:tag name="BOOKMARKEXITNAME" val="mdpls slide 400:00:06.6"/>
</p:tagLst>
</file>

<file path=ppt/tags/tag4.xml><?xml version="1.0" encoding="utf-8"?>
<p:tagLst xmlns:a="http://schemas.openxmlformats.org/drawingml/2006/main" xmlns:r="http://schemas.openxmlformats.org/officeDocument/2006/relationships" xmlns:p="http://schemas.openxmlformats.org/presentationml/2006/main">
  <p:tag name="CAPTIONID" val="bdfeccb3-083f-4f66-b0ca-e74afae6e4c4"/>
  <p:tag name="CAPTIONINTERNALID" val="661f38d1-afd8-4007-850e-71f8265b96ef"/>
  <p:tag name="CAPTIONITEMSYSNAME" val="mdpls slide 4Creatinganaccount00:00:06.6-00:00:13.1"/>
  <p:tag name="BOOKMARKENTRYNAME" val="mdpls slide 400:00:06.6"/>
  <p:tag name="BOOKMARKEXITNAME" val="mdpls slide 400:00:13.1"/>
</p:tagLst>
</file>

<file path=ppt/tags/tag5.xml><?xml version="1.0" encoding="utf-8"?>
<p:tagLst xmlns:a="http://schemas.openxmlformats.org/drawingml/2006/main" xmlns:r="http://schemas.openxmlformats.org/officeDocument/2006/relationships" xmlns:p="http://schemas.openxmlformats.org/presentationml/2006/main">
  <p:tag name="CAPTIONID" val="37e7d057-61a0-4121-84ec-de9159589538"/>
  <p:tag name="MEDIACAPTIONSPROMPTED" val="False"/>
  <p:tag name="TEMPPRESENTATIONFILE" val="C:\Users\delrosarios\AppData\Local\Temp\tmp6A09.tmp"/>
  <p:tag name="TEMPMEDIAFILENAME" val="C:\Users\delrosarios\AppData\Local\Temp\tmp6A78_mdpls slide 5.wma"/>
  <p:tag name="MEDIAFADEDURATION" val="0.2"/>
  <p:tag name="MEDIATRANSPARENCY" val="0.3"/>
  <p:tag name="MEDIACAPTIONSHIDDEN" val="False"/>
  <p:tag name="CUSTOMXMLPARTID" val="{A43B34F1-D852-4127-8325-A023668A5D36}"/>
  <p:tag name="MEDIACAPTIONCOUNT" val="True"/>
</p:tagLst>
</file>

<file path=ppt/tags/tag6.xml><?xml version="1.0" encoding="utf-8"?>
<p:tagLst xmlns:a="http://schemas.openxmlformats.org/drawingml/2006/main" xmlns:r="http://schemas.openxmlformats.org/officeDocument/2006/relationships" xmlns:p="http://schemas.openxmlformats.org/presentationml/2006/main">
  <p:tag name="CAPTIONID" val="37e7d057-61a0-4121-84ec-de9159589538"/>
  <p:tag name="CAPTIONINTERNALID" val="36bf80a5-0384-4226-a70a-d871ed0f8870"/>
  <p:tag name="CAPTIONITEMSYSNAME" val="mdpls slide 5Ifyouhave00:00:00.0-00:00:06.4"/>
  <p:tag name="BOOKMARKENTRYNAME" val="mdpls slide 500:00:00.0"/>
  <p:tag name="BOOKMARKEXITNAME" val="mdpls slide 500:00:06.4"/>
</p:tagLst>
</file>

<file path=ppt/tags/tag7.xml><?xml version="1.0" encoding="utf-8"?>
<p:tagLst xmlns:a="http://schemas.openxmlformats.org/drawingml/2006/main" xmlns:r="http://schemas.openxmlformats.org/officeDocument/2006/relationships" xmlns:p="http://schemas.openxmlformats.org/presentationml/2006/main">
  <p:tag name="CAPTIONID" val="37e7d057-61a0-4121-84ec-de9159589538"/>
  <p:tag name="CAPTIONINTERNALID" val="06bea880-2aa7-44b2-9518-6440f8c494a2"/>
  <p:tag name="CAPTIONITEMSYSNAME" val="mdpls slide 5Youcansubmit00:00:06.4-00:00:11.7"/>
  <p:tag name="BOOKMARKENTRYNAME" val="mdpls slide 500:00:06.4"/>
  <p:tag name="BOOKMARKEXITNAME" val="mdpls slide 500:00:11.7"/>
</p:tagLst>
</file>

<file path=ppt/tags/tag8.xml><?xml version="1.0" encoding="utf-8"?>
<p:tagLst xmlns:a="http://schemas.openxmlformats.org/drawingml/2006/main" xmlns:r="http://schemas.openxmlformats.org/officeDocument/2006/relationships" xmlns:p="http://schemas.openxmlformats.org/presentationml/2006/main">
  <p:tag name="CAPTIONID" val="37e7d057-61a0-4121-84ec-de9159589538"/>
  <p:tag name="CAPTIONINTERNALID" val="551f83e5-484e-4b57-bd62-05acc09d1734"/>
  <p:tag name="CAPTIONITEMSYSNAME" val="mdpls slide 5choosetoconenct00:00:11.7-00:00:16.6"/>
  <p:tag name="BOOKMARKENTRYNAME" val="mdpls slide 500:00:11.7"/>
  <p:tag name="BOOKMARKEXITNAME" val="mdpls slide 500:00:16.6"/>
</p:tagLst>
</file>

<file path=ppt/tags/tag9.xml><?xml version="1.0" encoding="utf-8"?>
<p:tagLst xmlns:a="http://schemas.openxmlformats.org/drawingml/2006/main" xmlns:r="http://schemas.openxmlformats.org/officeDocument/2006/relationships" xmlns:p="http://schemas.openxmlformats.org/presentationml/2006/main">
  <p:tag name="CAPTIONID" val="d1a0fe21-40a3-470a-b1b0-8e26eb276a3e"/>
  <p:tag name="MEDIACAPTIONSPROMPTED" val="False"/>
  <p:tag name="TEMPPRESENTATIONFILE" val="C:\Users\delrosarios\AppData\Local\Temp\tmp1670.tmp"/>
  <p:tag name="TEMPMEDIAFILENAME" val="C:\Users\delrosarios\AppData\Local\Temp\tmp16FF_mdpls slide 6.wma"/>
  <p:tag name="MEDIAFADEDURATION" val="0.2"/>
  <p:tag name="MEDIATRANSPARENCY" val="0.3"/>
  <p:tag name="MEDIACAPTIONSHIDDEN" val="False"/>
  <p:tag name="CUSTOMXMLPARTID" val="{925B094B-6484-4CBC-8354-340E624178BF}"/>
  <p:tag name="MEDIACAPTIONCOUNT" val="True"/>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labama">
      <a:dk1>
        <a:srgbClr val="000000"/>
      </a:dk1>
      <a:lt1>
        <a:srgbClr val="FFFFFF"/>
      </a:lt1>
      <a:dk2>
        <a:srgbClr val="5C2430"/>
      </a:dk2>
      <a:lt2>
        <a:srgbClr val="625A58"/>
      </a:lt2>
      <a:accent1>
        <a:srgbClr val="5C2430"/>
      </a:accent1>
      <a:accent2>
        <a:srgbClr val="EE762D"/>
      </a:accent2>
      <a:accent3>
        <a:srgbClr val="FECB52"/>
      </a:accent3>
      <a:accent4>
        <a:srgbClr val="C2AD8D"/>
      </a:accent4>
      <a:accent5>
        <a:srgbClr val="7C984A"/>
      </a:accent5>
      <a:accent6>
        <a:srgbClr val="08A1D9"/>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Alabama">
      <a:dk1>
        <a:srgbClr val="000000"/>
      </a:dk1>
      <a:lt1>
        <a:srgbClr val="FFFFFF"/>
      </a:lt1>
      <a:dk2>
        <a:srgbClr val="5C2430"/>
      </a:dk2>
      <a:lt2>
        <a:srgbClr val="625A58"/>
      </a:lt2>
      <a:accent1>
        <a:srgbClr val="5C2430"/>
      </a:accent1>
      <a:accent2>
        <a:srgbClr val="EE762D"/>
      </a:accent2>
      <a:accent3>
        <a:srgbClr val="FECB52"/>
      </a:accent3>
      <a:accent4>
        <a:srgbClr val="C2AD8D"/>
      </a:accent4>
      <a:accent5>
        <a:srgbClr val="7C984A"/>
      </a:accent5>
      <a:accent6>
        <a:srgbClr val="08A1D9"/>
      </a:accent6>
      <a:hlink>
        <a:srgbClr val="5F5F5F"/>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305</TotalTime>
  <Words>2900</Words>
  <Application>Microsoft Office PowerPoint</Application>
  <PresentationFormat>On-screen Show (4:3)</PresentationFormat>
  <Paragraphs>193</Paragraphs>
  <Slides>16</Slides>
  <Notes>15</Notes>
  <HiddenSlides>0</HiddenSlides>
  <MMClips>10</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Angles</vt:lpstr>
      <vt:lpstr>Office Theme</vt:lpstr>
      <vt:lpstr>HomeworkAlabama.org  For Your Students</vt:lpstr>
      <vt:lpstr>PowerPoint Presentation</vt:lpstr>
      <vt:lpstr>Who Is Tutor.com?</vt:lpstr>
      <vt:lpstr>How Are Tutors Selected?</vt:lpstr>
      <vt:lpstr>Who Are The Tutors?</vt:lpstr>
      <vt:lpstr>PowerPoint Presentation</vt:lpstr>
      <vt:lpstr>PowerPoint Presentation</vt:lpstr>
      <vt:lpstr>HomeworkAlabama.Org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Tutor.com For Your Students</dc:title>
  <dc:creator>Windows User</dc:creator>
  <cp:lastModifiedBy>Windows User</cp:lastModifiedBy>
  <cp:revision>22</cp:revision>
  <dcterms:created xsi:type="dcterms:W3CDTF">2016-01-25T19:10:38Z</dcterms:created>
  <dcterms:modified xsi:type="dcterms:W3CDTF">2016-03-28T19:27:55Z</dcterms:modified>
</cp:coreProperties>
</file>